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0" r:id="rId2"/>
    <p:sldId id="291" r:id="rId3"/>
    <p:sldId id="269" r:id="rId4"/>
    <p:sldId id="293" r:id="rId5"/>
    <p:sldId id="296" r:id="rId6"/>
    <p:sldId id="294" r:id="rId7"/>
    <p:sldId id="388" r:id="rId8"/>
    <p:sldId id="390" r:id="rId9"/>
    <p:sldId id="364" r:id="rId10"/>
    <p:sldId id="301" r:id="rId11"/>
    <p:sldId id="366" r:id="rId12"/>
    <p:sldId id="367" r:id="rId13"/>
    <p:sldId id="368" r:id="rId14"/>
    <p:sldId id="386" r:id="rId15"/>
    <p:sldId id="387" r:id="rId16"/>
    <p:sldId id="305" r:id="rId17"/>
    <p:sldId id="308" r:id="rId18"/>
    <p:sldId id="369" r:id="rId19"/>
    <p:sldId id="384" r:id="rId20"/>
    <p:sldId id="363" r:id="rId21"/>
    <p:sldId id="311" r:id="rId22"/>
    <p:sldId id="385" r:id="rId23"/>
    <p:sldId id="389" r:id="rId24"/>
  </p:sldIdLst>
  <p:sldSz cx="12192000" cy="6858000"/>
  <p:notesSz cx="6858000" cy="9144000"/>
  <p:custDataLst>
    <p:tags r:id="rId26"/>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504" autoAdjust="0"/>
    <p:restoredTop sz="79623" autoAdjust="0"/>
  </p:normalViewPr>
  <p:slideViewPr>
    <p:cSldViewPr snapToGrid="0">
      <p:cViewPr varScale="1">
        <p:scale>
          <a:sx n="90" d="100"/>
          <a:sy n="90" d="100"/>
        </p:scale>
        <p:origin x="846"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9AD80-17BA-4B13-8BE4-1E08BAF051BC}" type="datetimeFigureOut">
              <a:rPr lang="sv-SE" smtClean="0"/>
              <a:t>2023-10-05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28A90-C07C-450A-AE8F-DD028D6CCE40}" type="slidenum">
              <a:rPr lang="sv-SE" smtClean="0"/>
              <a:t>‹#›</a:t>
            </a:fld>
            <a:endParaRPr lang="sv-SE"/>
          </a:p>
        </p:txBody>
      </p:sp>
    </p:spTree>
    <p:extLst>
      <p:ext uri="{BB962C8B-B14F-4D97-AF65-F5344CB8AC3E}">
        <p14:creationId xmlns:p14="http://schemas.microsoft.com/office/powerpoint/2010/main" val="243866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35269-9E7C-CF47-B684-1FCDB403BE4F}" type="slidenum">
              <a:rPr kumimoji="0" lang="sv-SE"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30057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Hjärtläge</a:t>
            </a:r>
            <a:r>
              <a:rPr lang="sv-SE" dirty="0"/>
              <a:t> är ett sätt att avlasta andningsorgan</a:t>
            </a:r>
          </a:p>
          <a:p>
            <a:endParaRPr lang="sv-SE" dirty="0"/>
          </a:p>
          <a:p>
            <a:r>
              <a:rPr lang="sv-SE" dirty="0" err="1"/>
              <a:t>Ill</a:t>
            </a:r>
            <a:r>
              <a:rPr lang="sv-SE" dirty="0"/>
              <a:t>: </a:t>
            </a:r>
            <a:r>
              <a:rPr lang="sv-SE" dirty="0" err="1"/>
              <a:t>hjärtläge</a:t>
            </a:r>
            <a:endParaRPr lang="sv-SE" dirty="0"/>
          </a:p>
          <a:p>
            <a:endParaRPr lang="sv-SE" dirty="0"/>
          </a:p>
          <a:p>
            <a:pPr rtl="0"/>
            <a:r>
              <a:rPr lang="sv-SE" sz="1200" b="1" i="0" dirty="0">
                <a:effectLst/>
                <a:latin typeface="+mj-lt"/>
                <a:ea typeface="+mj-ea"/>
                <a:cs typeface="+mj-cs"/>
                <a:sym typeface="Helvetica Neue"/>
              </a:rPr>
              <a:t>B:</a:t>
            </a:r>
          </a:p>
          <a:p>
            <a:pPr rtl="0"/>
            <a:r>
              <a:rPr lang="sv-SE" sz="1200" b="0" i="0" dirty="0">
                <a:effectLst/>
                <a:latin typeface="+mj-lt"/>
                <a:ea typeface="+mj-ea"/>
                <a:cs typeface="+mj-cs"/>
                <a:sym typeface="Helvetica Neue"/>
              </a:rPr>
              <a:t>Bedöm andning. </a:t>
            </a:r>
          </a:p>
          <a:p>
            <a:pPr marL="0" indent="0" rtl="0">
              <a:buFontTx/>
              <a:buNone/>
            </a:pPr>
            <a:r>
              <a:rPr lang="sv-SE" sz="1200" b="0" i="0" dirty="0">
                <a:effectLst/>
                <a:latin typeface="+mj-lt"/>
                <a:ea typeface="+mj-ea"/>
                <a:cs typeface="+mj-cs"/>
                <a:sym typeface="Helvetica Neue"/>
              </a:rPr>
              <a:t>- Kontrollera hur personen andas. Om medvetslöshet med normal andning -lägg i stabilt sidoläge. </a:t>
            </a:r>
          </a:p>
          <a:p>
            <a:pPr rtl="0"/>
            <a:r>
              <a:rPr lang="sv-SE" sz="1200" b="0" i="0" dirty="0">
                <a:effectLst/>
                <a:latin typeface="+mj-lt"/>
                <a:ea typeface="+mj-ea"/>
                <a:cs typeface="+mj-cs"/>
                <a:sym typeface="Helvetica Neue"/>
              </a:rPr>
              <a:t>- Om ingen andning eller onormal andning, larma 112 och starta hjärt-lungräddning. </a:t>
            </a:r>
          </a:p>
          <a:p>
            <a:pPr marL="171450" indent="-171450" rtl="0">
              <a:buFontTx/>
              <a:buChar char="-"/>
            </a:pPr>
            <a:r>
              <a:rPr lang="sv-SE" sz="1200" b="0" i="0" dirty="0">
                <a:effectLst/>
                <a:latin typeface="+mj-lt"/>
                <a:ea typeface="+mj-ea"/>
                <a:cs typeface="+mj-cs"/>
                <a:sym typeface="Helvetica Neue"/>
              </a:rPr>
              <a:t>Underlätta andningen genom att lossa åtsittande kläder, halsband, avlägsna slips eller halsduk, placera i </a:t>
            </a:r>
            <a:r>
              <a:rPr lang="sv-SE" sz="1200" b="0" i="0" dirty="0" err="1">
                <a:effectLst/>
                <a:latin typeface="+mj-lt"/>
                <a:ea typeface="+mj-ea"/>
                <a:cs typeface="+mj-cs"/>
                <a:sym typeface="Helvetica Neue"/>
              </a:rPr>
              <a:t>hjärtläge</a:t>
            </a:r>
            <a:r>
              <a:rPr lang="sv-SE" sz="1200" b="0" i="0" dirty="0">
                <a:effectLst/>
                <a:latin typeface="+mj-lt"/>
                <a:ea typeface="+mj-ea"/>
                <a:cs typeface="+mj-cs"/>
                <a:sym typeface="Helvetica Neue"/>
              </a:rPr>
              <a:t> om andning en är försvårad.</a:t>
            </a:r>
          </a:p>
          <a:p>
            <a:pPr marL="171450" indent="-171450" rtl="0">
              <a:buFontTx/>
              <a:buChar char="-"/>
            </a:pPr>
            <a:endParaRPr lang="sv-SE" sz="1200" b="0" i="0" dirty="0">
              <a:effectLst/>
              <a:latin typeface="+mj-lt"/>
              <a:ea typeface="+mj-ea"/>
              <a:cs typeface="+mj-cs"/>
              <a:sym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1" dirty="0"/>
              <a:t>Om andningen är så eftersatt att man inte kan hitta den inom 10 sekunder påbörjas HLR. Hämta hjärtstartare utan att låta HLR blir fördröjd.</a:t>
            </a:r>
          </a:p>
        </p:txBody>
      </p:sp>
      <p:sp>
        <p:nvSpPr>
          <p:cNvPr id="4" name="Platshållare för bildnummer 3"/>
          <p:cNvSpPr>
            <a:spLocks noGrp="1"/>
          </p:cNvSpPr>
          <p:nvPr>
            <p:ph type="sldNum" sz="quarter" idx="5"/>
          </p:nvPr>
        </p:nvSpPr>
        <p:spPr/>
        <p:txBody>
          <a:bodyPr/>
          <a:lstStyle/>
          <a:p>
            <a:fld id="{A6C35269-9E7C-CF47-B684-1FCDB403BE4F}" type="slidenum">
              <a:rPr lang="sv-SE" smtClean="0"/>
              <a:t>11</a:t>
            </a:fld>
            <a:endParaRPr lang="sv-SE"/>
          </a:p>
        </p:txBody>
      </p:sp>
    </p:spTree>
    <p:extLst>
      <p:ext uri="{BB962C8B-B14F-4D97-AF65-F5344CB8AC3E}">
        <p14:creationId xmlns:p14="http://schemas.microsoft.com/office/powerpoint/2010/main" val="59087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Hjärtläge</a:t>
            </a:r>
            <a:r>
              <a:rPr lang="sv-SE" dirty="0"/>
              <a:t> är ett sätt att avlasta andningsorgan</a:t>
            </a:r>
          </a:p>
          <a:p>
            <a:endParaRPr lang="sv-SE" dirty="0"/>
          </a:p>
          <a:p>
            <a:r>
              <a:rPr lang="sv-SE" dirty="0" err="1"/>
              <a:t>Ill</a:t>
            </a:r>
            <a:r>
              <a:rPr lang="sv-SE" dirty="0"/>
              <a:t>: </a:t>
            </a:r>
            <a:r>
              <a:rPr lang="sv-SE" dirty="0" err="1"/>
              <a:t>hjärtläge</a:t>
            </a:r>
            <a:endParaRPr lang="sv-SE" dirty="0"/>
          </a:p>
          <a:p>
            <a:endParaRPr lang="sv-SE" dirty="0"/>
          </a:p>
          <a:p>
            <a:pPr rtl="0"/>
            <a:r>
              <a:rPr lang="sv-SE" sz="1200" b="1" i="0" dirty="0">
                <a:effectLst/>
                <a:latin typeface="+mj-lt"/>
                <a:ea typeface="+mj-ea"/>
                <a:cs typeface="+mj-cs"/>
                <a:sym typeface="Helvetica Neue"/>
              </a:rPr>
              <a:t>B:</a:t>
            </a:r>
          </a:p>
          <a:p>
            <a:pPr rtl="0"/>
            <a:r>
              <a:rPr lang="sv-SE" sz="1200" b="0" i="0" dirty="0">
                <a:effectLst/>
                <a:latin typeface="+mj-lt"/>
                <a:ea typeface="+mj-ea"/>
                <a:cs typeface="+mj-cs"/>
                <a:sym typeface="Helvetica Neue"/>
              </a:rPr>
              <a:t>Bedöm andning. </a:t>
            </a:r>
          </a:p>
          <a:p>
            <a:pPr marL="0" indent="0" rtl="0">
              <a:buFontTx/>
              <a:buNone/>
            </a:pPr>
            <a:r>
              <a:rPr lang="sv-SE" sz="1200" b="0" i="0" dirty="0">
                <a:effectLst/>
                <a:latin typeface="+mj-lt"/>
                <a:ea typeface="+mj-ea"/>
                <a:cs typeface="+mj-cs"/>
                <a:sym typeface="Helvetica Neue"/>
              </a:rPr>
              <a:t>- Kontrollera hur personen andas. Om medvetslöshet med normal andning -lägg i stabilt sidoläge. </a:t>
            </a:r>
          </a:p>
          <a:p>
            <a:pPr rtl="0"/>
            <a:r>
              <a:rPr lang="sv-SE" sz="1200" b="0" i="0" dirty="0">
                <a:effectLst/>
                <a:latin typeface="+mj-lt"/>
                <a:ea typeface="+mj-ea"/>
                <a:cs typeface="+mj-cs"/>
                <a:sym typeface="Helvetica Neue"/>
              </a:rPr>
              <a:t>- Om ingen andning eller onormal andning, larma 112 och starta hjärt-lungräddning. </a:t>
            </a:r>
          </a:p>
          <a:p>
            <a:pPr marL="171450" indent="-171450" rtl="0">
              <a:buFontTx/>
              <a:buChar char="-"/>
            </a:pPr>
            <a:r>
              <a:rPr lang="sv-SE" sz="1200" b="0" i="0" dirty="0">
                <a:effectLst/>
                <a:latin typeface="+mj-lt"/>
                <a:ea typeface="+mj-ea"/>
                <a:cs typeface="+mj-cs"/>
                <a:sym typeface="Helvetica Neue"/>
              </a:rPr>
              <a:t>Underlätta andningen genom att lossa åtsittande kläder, halsband, avlägsna slips eller halsduk, placera i </a:t>
            </a:r>
            <a:r>
              <a:rPr lang="sv-SE" sz="1200" b="0" i="0" dirty="0" err="1">
                <a:effectLst/>
                <a:latin typeface="+mj-lt"/>
                <a:ea typeface="+mj-ea"/>
                <a:cs typeface="+mj-cs"/>
                <a:sym typeface="Helvetica Neue"/>
              </a:rPr>
              <a:t>hjärtläge</a:t>
            </a:r>
            <a:r>
              <a:rPr lang="sv-SE" sz="1200" b="0" i="0" dirty="0">
                <a:effectLst/>
                <a:latin typeface="+mj-lt"/>
                <a:ea typeface="+mj-ea"/>
                <a:cs typeface="+mj-cs"/>
                <a:sym typeface="Helvetica Neue"/>
              </a:rPr>
              <a:t> om andning en är försvårad.</a:t>
            </a:r>
          </a:p>
          <a:p>
            <a:pPr marL="171450" indent="-171450" rtl="0">
              <a:buFontTx/>
              <a:buChar char="-"/>
            </a:pPr>
            <a:endParaRPr lang="sv-SE" sz="1200" b="0" i="0" dirty="0">
              <a:effectLst/>
              <a:latin typeface="+mj-lt"/>
              <a:ea typeface="+mj-ea"/>
              <a:cs typeface="+mj-cs"/>
              <a:sym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1" dirty="0"/>
              <a:t>Om andningen är så eftersatt att man inte kan hitta den inom 10 sekunder påbörjas HLR. Hämta hjärtstartare utan att låta HLR blir fördröjd.</a:t>
            </a:r>
          </a:p>
        </p:txBody>
      </p:sp>
      <p:sp>
        <p:nvSpPr>
          <p:cNvPr id="4" name="Platshållare för bildnummer 3"/>
          <p:cNvSpPr>
            <a:spLocks noGrp="1"/>
          </p:cNvSpPr>
          <p:nvPr>
            <p:ph type="sldNum" sz="quarter" idx="5"/>
          </p:nvPr>
        </p:nvSpPr>
        <p:spPr/>
        <p:txBody>
          <a:bodyPr/>
          <a:lstStyle/>
          <a:p>
            <a:fld id="{A6C35269-9E7C-CF47-B684-1FCDB403BE4F}" type="slidenum">
              <a:rPr lang="sv-SE" smtClean="0"/>
              <a:t>12</a:t>
            </a:fld>
            <a:endParaRPr lang="sv-SE"/>
          </a:p>
        </p:txBody>
      </p:sp>
    </p:spTree>
    <p:extLst>
      <p:ext uri="{BB962C8B-B14F-4D97-AF65-F5344CB8AC3E}">
        <p14:creationId xmlns:p14="http://schemas.microsoft.com/office/powerpoint/2010/main" val="101300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Hjärtläge</a:t>
            </a:r>
            <a:r>
              <a:rPr lang="sv-SE" dirty="0"/>
              <a:t> är ett sätt att avlasta andningsorgan</a:t>
            </a:r>
          </a:p>
          <a:p>
            <a:endParaRPr lang="sv-SE" dirty="0"/>
          </a:p>
          <a:p>
            <a:r>
              <a:rPr lang="sv-SE" dirty="0" err="1"/>
              <a:t>Ill</a:t>
            </a:r>
            <a:r>
              <a:rPr lang="sv-SE" dirty="0"/>
              <a:t>: </a:t>
            </a:r>
            <a:r>
              <a:rPr lang="sv-SE" dirty="0" err="1"/>
              <a:t>hjärtläge</a:t>
            </a:r>
            <a:endParaRPr lang="sv-SE" dirty="0"/>
          </a:p>
          <a:p>
            <a:endParaRPr lang="sv-SE" dirty="0"/>
          </a:p>
          <a:p>
            <a:pPr rtl="0"/>
            <a:r>
              <a:rPr lang="sv-SE" sz="1200" b="1" i="0" dirty="0">
                <a:effectLst/>
                <a:latin typeface="+mj-lt"/>
                <a:ea typeface="+mj-ea"/>
                <a:cs typeface="+mj-cs"/>
                <a:sym typeface="Helvetica Neue"/>
              </a:rPr>
              <a:t>B:</a:t>
            </a:r>
          </a:p>
          <a:p>
            <a:pPr rtl="0"/>
            <a:r>
              <a:rPr lang="sv-SE" sz="1200" b="0" i="0" dirty="0">
                <a:effectLst/>
                <a:latin typeface="+mj-lt"/>
                <a:ea typeface="+mj-ea"/>
                <a:cs typeface="+mj-cs"/>
                <a:sym typeface="Helvetica Neue"/>
              </a:rPr>
              <a:t>Bedöm andning. </a:t>
            </a:r>
          </a:p>
          <a:p>
            <a:pPr marL="0" indent="0" rtl="0">
              <a:buFontTx/>
              <a:buNone/>
            </a:pPr>
            <a:r>
              <a:rPr lang="sv-SE" sz="1200" b="0" i="0" dirty="0">
                <a:effectLst/>
                <a:latin typeface="+mj-lt"/>
                <a:ea typeface="+mj-ea"/>
                <a:cs typeface="+mj-cs"/>
                <a:sym typeface="Helvetica Neue"/>
              </a:rPr>
              <a:t>- Kontrollera hur personen andas. Om medvetslöshet med normal andning -lägg i stabilt sidoläge. </a:t>
            </a:r>
          </a:p>
          <a:p>
            <a:pPr rtl="0"/>
            <a:r>
              <a:rPr lang="sv-SE" sz="1200" b="0" i="0" dirty="0">
                <a:effectLst/>
                <a:latin typeface="+mj-lt"/>
                <a:ea typeface="+mj-ea"/>
                <a:cs typeface="+mj-cs"/>
                <a:sym typeface="Helvetica Neue"/>
              </a:rPr>
              <a:t>- Om ingen andning eller onormal andning, larma 112 och starta hjärt-lungräddning. </a:t>
            </a:r>
          </a:p>
          <a:p>
            <a:pPr marL="171450" indent="-171450" rtl="0">
              <a:buFontTx/>
              <a:buChar char="-"/>
            </a:pPr>
            <a:r>
              <a:rPr lang="sv-SE" sz="1200" b="0" i="0" dirty="0">
                <a:effectLst/>
                <a:latin typeface="+mj-lt"/>
                <a:ea typeface="+mj-ea"/>
                <a:cs typeface="+mj-cs"/>
                <a:sym typeface="Helvetica Neue"/>
              </a:rPr>
              <a:t>Underlätta andningen genom att lossa åtsittande kläder, halsband, avlägsna slips eller halsduk, placera i </a:t>
            </a:r>
            <a:r>
              <a:rPr lang="sv-SE" sz="1200" b="0" i="0" dirty="0" err="1">
                <a:effectLst/>
                <a:latin typeface="+mj-lt"/>
                <a:ea typeface="+mj-ea"/>
                <a:cs typeface="+mj-cs"/>
                <a:sym typeface="Helvetica Neue"/>
              </a:rPr>
              <a:t>hjärtläge</a:t>
            </a:r>
            <a:r>
              <a:rPr lang="sv-SE" sz="1200" b="0" i="0" dirty="0">
                <a:effectLst/>
                <a:latin typeface="+mj-lt"/>
                <a:ea typeface="+mj-ea"/>
                <a:cs typeface="+mj-cs"/>
                <a:sym typeface="Helvetica Neue"/>
              </a:rPr>
              <a:t> om andning en är försvårad.</a:t>
            </a:r>
          </a:p>
          <a:p>
            <a:pPr marL="171450" indent="-171450" rtl="0">
              <a:buFontTx/>
              <a:buChar char="-"/>
            </a:pPr>
            <a:endParaRPr lang="sv-SE" sz="1200" b="0" i="0" dirty="0">
              <a:effectLst/>
              <a:latin typeface="+mj-lt"/>
              <a:ea typeface="+mj-ea"/>
              <a:cs typeface="+mj-cs"/>
              <a:sym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1" dirty="0"/>
              <a:t>Om andningen är så eftersatt att man inte kan hitta den inom 10 sekunder påbörjas HLR. Hämta hjärtstartare utan att låta HLR blir fördröjd.</a:t>
            </a:r>
          </a:p>
        </p:txBody>
      </p:sp>
      <p:sp>
        <p:nvSpPr>
          <p:cNvPr id="4" name="Platshållare för bildnummer 3"/>
          <p:cNvSpPr>
            <a:spLocks noGrp="1"/>
          </p:cNvSpPr>
          <p:nvPr>
            <p:ph type="sldNum" sz="quarter" idx="5"/>
          </p:nvPr>
        </p:nvSpPr>
        <p:spPr/>
        <p:txBody>
          <a:bodyPr/>
          <a:lstStyle/>
          <a:p>
            <a:fld id="{A6C35269-9E7C-CF47-B684-1FCDB403BE4F}" type="slidenum">
              <a:rPr lang="sv-SE" smtClean="0"/>
              <a:t>13</a:t>
            </a:fld>
            <a:endParaRPr lang="sv-SE"/>
          </a:p>
        </p:txBody>
      </p:sp>
    </p:spTree>
    <p:extLst>
      <p:ext uri="{BB962C8B-B14F-4D97-AF65-F5344CB8AC3E}">
        <p14:creationId xmlns:p14="http://schemas.microsoft.com/office/powerpoint/2010/main" val="4219098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dirty="0">
                <a:effectLst/>
                <a:latin typeface="+mj-lt"/>
                <a:ea typeface="+mj-ea"/>
                <a:cs typeface="+mj-cs"/>
                <a:sym typeface="Helvetica Neue"/>
              </a:rPr>
              <a:t>C:</a:t>
            </a:r>
          </a:p>
          <a:p>
            <a:pPr rtl="0"/>
            <a:r>
              <a:rPr lang="sv-SE" sz="1200" b="0" i="0" dirty="0">
                <a:effectLst/>
                <a:latin typeface="+mj-lt"/>
                <a:ea typeface="+mj-ea"/>
                <a:cs typeface="+mj-cs"/>
                <a:sym typeface="Helvetica Neue"/>
              </a:rPr>
              <a:t>Cirkulation. </a:t>
            </a:r>
          </a:p>
          <a:p>
            <a:pPr rtl="0"/>
            <a:r>
              <a:rPr lang="sv-SE" sz="1200" b="0" i="0" dirty="0">
                <a:effectLst/>
                <a:latin typeface="+mj-lt"/>
                <a:ea typeface="+mj-ea"/>
                <a:cs typeface="+mj-cs"/>
                <a:sym typeface="Helvetica Neue"/>
              </a:rPr>
              <a:t>- Förebygg cirkulationssvikt genom att stoppa blödningar, lägg förband på öppna sår/skador.</a:t>
            </a:r>
          </a:p>
          <a:p>
            <a:pPr rtl="0"/>
            <a:r>
              <a:rPr lang="sv-SE" sz="1200" b="0" i="0" dirty="0">
                <a:effectLst/>
                <a:latin typeface="+mj-lt"/>
                <a:ea typeface="+mj-ea"/>
                <a:cs typeface="+mj-cs"/>
                <a:sym typeface="Helvetica Neue"/>
              </a:rPr>
              <a:t>- Förhindra avkylning.</a:t>
            </a:r>
          </a:p>
          <a:p>
            <a:pPr rtl="0"/>
            <a:r>
              <a:rPr lang="sv-SE" sz="1200" b="0" i="0" dirty="0">
                <a:effectLst/>
                <a:latin typeface="+mj-lt"/>
                <a:ea typeface="+mj-ea"/>
                <a:cs typeface="+mj-cs"/>
                <a:sym typeface="Helvetica Neue"/>
              </a:rPr>
              <a:t>-</a:t>
            </a:r>
            <a:r>
              <a:rPr lang="sv-SE" sz="1200" b="0" i="0" baseline="0" dirty="0">
                <a:effectLst/>
                <a:latin typeface="+mj-lt"/>
                <a:ea typeface="+mj-ea"/>
                <a:cs typeface="+mj-cs"/>
                <a:sym typeface="Helvetica Neue"/>
              </a:rPr>
              <a:t> </a:t>
            </a:r>
            <a:r>
              <a:rPr lang="sv-SE" sz="1200" b="0" i="0" dirty="0">
                <a:effectLst/>
                <a:latin typeface="+mj-lt"/>
                <a:ea typeface="+mj-ea"/>
                <a:cs typeface="+mj-cs"/>
                <a:sym typeface="Helvetica Neue"/>
              </a:rPr>
              <a:t>Låt personen vara i stillhet. </a:t>
            </a:r>
          </a:p>
        </p:txBody>
      </p:sp>
      <p:sp>
        <p:nvSpPr>
          <p:cNvPr id="4" name="Platshållare för bildnummer 3"/>
          <p:cNvSpPr>
            <a:spLocks noGrp="1"/>
          </p:cNvSpPr>
          <p:nvPr>
            <p:ph type="sldNum" sz="quarter" idx="5"/>
          </p:nvPr>
        </p:nvSpPr>
        <p:spPr/>
        <p:txBody>
          <a:bodyPr/>
          <a:lstStyle/>
          <a:p>
            <a:fld id="{A6C35269-9E7C-CF47-B684-1FCDB403BE4F}" type="slidenum">
              <a:rPr lang="sv-SE" smtClean="0"/>
              <a:t>14</a:t>
            </a:fld>
            <a:endParaRPr lang="sv-SE"/>
          </a:p>
        </p:txBody>
      </p:sp>
    </p:spTree>
    <p:extLst>
      <p:ext uri="{BB962C8B-B14F-4D97-AF65-F5344CB8AC3E}">
        <p14:creationId xmlns:p14="http://schemas.microsoft.com/office/powerpoint/2010/main" val="90529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dirty="0">
                <a:effectLst/>
                <a:latin typeface="+mj-lt"/>
                <a:ea typeface="+mj-ea"/>
                <a:cs typeface="+mj-cs"/>
                <a:sym typeface="Helvetica Neue"/>
              </a:rPr>
              <a:t>C:</a:t>
            </a:r>
          </a:p>
          <a:p>
            <a:pPr rtl="0"/>
            <a:r>
              <a:rPr lang="sv-SE" sz="1200" b="0" i="0" dirty="0">
                <a:effectLst/>
                <a:latin typeface="+mj-lt"/>
                <a:ea typeface="+mj-ea"/>
                <a:cs typeface="+mj-cs"/>
                <a:sym typeface="Helvetica Neue"/>
              </a:rPr>
              <a:t>Cirkulation. </a:t>
            </a:r>
          </a:p>
          <a:p>
            <a:pPr rtl="0"/>
            <a:r>
              <a:rPr lang="sv-SE" sz="1200" b="0" i="0" dirty="0">
                <a:effectLst/>
                <a:latin typeface="+mj-lt"/>
                <a:ea typeface="+mj-ea"/>
                <a:cs typeface="+mj-cs"/>
                <a:sym typeface="Helvetica Neue"/>
              </a:rPr>
              <a:t>- Förebygg cirkulationssvikt genom att stoppa blödningar, lägg förband på öppna sår/skador.</a:t>
            </a:r>
          </a:p>
          <a:p>
            <a:pPr rtl="0"/>
            <a:r>
              <a:rPr lang="sv-SE" sz="1200" b="0" i="0" dirty="0">
                <a:effectLst/>
                <a:latin typeface="+mj-lt"/>
                <a:ea typeface="+mj-ea"/>
                <a:cs typeface="+mj-cs"/>
                <a:sym typeface="Helvetica Neue"/>
              </a:rPr>
              <a:t>- Förhindra avkylning.</a:t>
            </a:r>
          </a:p>
          <a:p>
            <a:pPr rtl="0"/>
            <a:r>
              <a:rPr lang="sv-SE" sz="1200" b="0" i="0" dirty="0">
                <a:effectLst/>
                <a:latin typeface="+mj-lt"/>
                <a:ea typeface="+mj-ea"/>
                <a:cs typeface="+mj-cs"/>
                <a:sym typeface="Helvetica Neue"/>
              </a:rPr>
              <a:t>-</a:t>
            </a:r>
            <a:r>
              <a:rPr lang="sv-SE" sz="1200" b="0" i="0" baseline="0" dirty="0">
                <a:effectLst/>
                <a:latin typeface="+mj-lt"/>
                <a:ea typeface="+mj-ea"/>
                <a:cs typeface="+mj-cs"/>
                <a:sym typeface="Helvetica Neue"/>
              </a:rPr>
              <a:t> </a:t>
            </a:r>
            <a:r>
              <a:rPr lang="sv-SE" sz="1200" b="0" i="0" dirty="0">
                <a:effectLst/>
                <a:latin typeface="+mj-lt"/>
                <a:ea typeface="+mj-ea"/>
                <a:cs typeface="+mj-cs"/>
                <a:sym typeface="Helvetica Neue"/>
              </a:rPr>
              <a:t>Låt personen vara i stillhet. </a:t>
            </a:r>
          </a:p>
        </p:txBody>
      </p:sp>
      <p:sp>
        <p:nvSpPr>
          <p:cNvPr id="4" name="Platshållare för bildnummer 3"/>
          <p:cNvSpPr>
            <a:spLocks noGrp="1"/>
          </p:cNvSpPr>
          <p:nvPr>
            <p:ph type="sldNum" sz="quarter" idx="5"/>
          </p:nvPr>
        </p:nvSpPr>
        <p:spPr/>
        <p:txBody>
          <a:bodyPr/>
          <a:lstStyle/>
          <a:p>
            <a:fld id="{A6C35269-9E7C-CF47-B684-1FCDB403BE4F}" type="slidenum">
              <a:rPr lang="sv-SE" smtClean="0"/>
              <a:t>15</a:t>
            </a:fld>
            <a:endParaRPr lang="sv-SE"/>
          </a:p>
        </p:txBody>
      </p:sp>
    </p:spTree>
    <p:extLst>
      <p:ext uri="{BB962C8B-B14F-4D97-AF65-F5344CB8AC3E}">
        <p14:creationId xmlns:p14="http://schemas.microsoft.com/office/powerpoint/2010/main" val="367469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dirty="0">
                <a:effectLst/>
                <a:latin typeface="+mj-lt"/>
                <a:ea typeface="+mj-ea"/>
                <a:cs typeface="+mj-cs"/>
                <a:sym typeface="Helvetica Neue"/>
              </a:rPr>
              <a:t>C:</a:t>
            </a:r>
          </a:p>
          <a:p>
            <a:pPr rtl="0"/>
            <a:r>
              <a:rPr lang="sv-SE" sz="1200" b="0" i="0" dirty="0">
                <a:effectLst/>
                <a:latin typeface="+mj-lt"/>
                <a:ea typeface="+mj-ea"/>
                <a:cs typeface="+mj-cs"/>
                <a:sym typeface="Helvetica Neue"/>
              </a:rPr>
              <a:t>Cirkulation. </a:t>
            </a:r>
          </a:p>
          <a:p>
            <a:pPr rtl="0"/>
            <a:r>
              <a:rPr lang="sv-SE" sz="1200" b="0" i="0" dirty="0">
                <a:effectLst/>
                <a:latin typeface="+mj-lt"/>
                <a:ea typeface="+mj-ea"/>
                <a:cs typeface="+mj-cs"/>
                <a:sym typeface="Helvetica Neue"/>
              </a:rPr>
              <a:t>- Förebygg cirkulationssvikt genom att stoppa blödningar, lägg förband på öppna sår/skador.</a:t>
            </a:r>
          </a:p>
          <a:p>
            <a:pPr rtl="0"/>
            <a:r>
              <a:rPr lang="sv-SE" sz="1200" b="0" i="0" dirty="0">
                <a:effectLst/>
                <a:latin typeface="+mj-lt"/>
                <a:ea typeface="+mj-ea"/>
                <a:cs typeface="+mj-cs"/>
                <a:sym typeface="Helvetica Neue"/>
              </a:rPr>
              <a:t>- Förhindra avkylning.</a:t>
            </a:r>
          </a:p>
          <a:p>
            <a:pPr rtl="0"/>
            <a:r>
              <a:rPr lang="sv-SE" sz="1200" b="0" i="0" dirty="0">
                <a:effectLst/>
                <a:latin typeface="+mj-lt"/>
                <a:ea typeface="+mj-ea"/>
                <a:cs typeface="+mj-cs"/>
                <a:sym typeface="Helvetica Neue"/>
              </a:rPr>
              <a:t>-</a:t>
            </a:r>
            <a:r>
              <a:rPr lang="sv-SE" sz="1200" b="0" i="0" baseline="0" dirty="0">
                <a:effectLst/>
                <a:latin typeface="+mj-lt"/>
                <a:ea typeface="+mj-ea"/>
                <a:cs typeface="+mj-cs"/>
                <a:sym typeface="Helvetica Neue"/>
              </a:rPr>
              <a:t> </a:t>
            </a:r>
            <a:r>
              <a:rPr lang="sv-SE" sz="1200" b="0" i="0" dirty="0">
                <a:effectLst/>
                <a:latin typeface="+mj-lt"/>
                <a:ea typeface="+mj-ea"/>
                <a:cs typeface="+mj-cs"/>
                <a:sym typeface="Helvetica Neue"/>
              </a:rPr>
              <a:t>Låt personen vara i stillhet. </a:t>
            </a:r>
          </a:p>
        </p:txBody>
      </p:sp>
      <p:sp>
        <p:nvSpPr>
          <p:cNvPr id="4" name="Platshållare för bildnummer 3"/>
          <p:cNvSpPr>
            <a:spLocks noGrp="1"/>
          </p:cNvSpPr>
          <p:nvPr>
            <p:ph type="sldNum" sz="quarter" idx="5"/>
          </p:nvPr>
        </p:nvSpPr>
        <p:spPr/>
        <p:txBody>
          <a:bodyPr/>
          <a:lstStyle/>
          <a:p>
            <a:fld id="{A6C35269-9E7C-CF47-B684-1FCDB403BE4F}" type="slidenum">
              <a:rPr lang="sv-SE" smtClean="0"/>
              <a:t>16</a:t>
            </a:fld>
            <a:endParaRPr lang="sv-SE"/>
          </a:p>
        </p:txBody>
      </p:sp>
    </p:spTree>
    <p:extLst>
      <p:ext uri="{BB962C8B-B14F-4D97-AF65-F5344CB8AC3E}">
        <p14:creationId xmlns:p14="http://schemas.microsoft.com/office/powerpoint/2010/main" val="230142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dirty="0">
                <a:effectLst/>
                <a:latin typeface="+mj-lt"/>
                <a:ea typeface="+mj-ea"/>
                <a:cs typeface="+mj-cs"/>
                <a:sym typeface="Helvetica Neue"/>
              </a:rPr>
              <a:t>D:</a:t>
            </a:r>
            <a:br>
              <a:rPr lang="sv-SE" sz="1200" i="0" dirty="0">
                <a:effectLst/>
                <a:latin typeface="+mj-lt"/>
                <a:ea typeface="+mj-ea"/>
                <a:cs typeface="+mj-cs"/>
                <a:sym typeface="Helvetica Neue"/>
              </a:rPr>
            </a:br>
            <a:r>
              <a:rPr lang="sv-SE" sz="1200" i="0" dirty="0">
                <a:effectLst/>
                <a:latin typeface="+mj-lt"/>
                <a:ea typeface="+mj-ea"/>
                <a:cs typeface="+mj-cs"/>
                <a:sym typeface="Helvetica Neue"/>
              </a:rPr>
              <a:t>Dysfunktion.</a:t>
            </a:r>
          </a:p>
          <a:p>
            <a:r>
              <a:rPr lang="sv-SE" sz="1200" i="0" dirty="0">
                <a:effectLst/>
                <a:latin typeface="+mj-lt"/>
                <a:ea typeface="+mj-ea"/>
                <a:cs typeface="+mj-cs"/>
                <a:sym typeface="Helvetica Neue"/>
              </a:rPr>
              <a:t>Kontrollera personens allmänna tillstånd. Med dysfunktion tänker man ”är det något hos personen som inte fungerar som det bör”</a:t>
            </a:r>
            <a:endParaRPr lang="sv-SE" dirty="0"/>
          </a:p>
          <a:p>
            <a:pPr marL="171450" indent="-171450">
              <a:buFontTx/>
              <a:buChar char="-"/>
            </a:pPr>
            <a:r>
              <a:rPr lang="sv-SE" dirty="0"/>
              <a:t>Talar osammanhängande</a:t>
            </a:r>
          </a:p>
          <a:p>
            <a:pPr marL="171450" indent="-171450">
              <a:buFontTx/>
              <a:buChar char="-"/>
            </a:pPr>
            <a:r>
              <a:rPr lang="sv-SE" dirty="0"/>
              <a:t>Problem att röra sig</a:t>
            </a:r>
          </a:p>
          <a:p>
            <a:pPr marL="171450" indent="-171450">
              <a:buFontTx/>
              <a:buChar char="-"/>
            </a:pPr>
            <a:r>
              <a:rPr lang="sv-SE" dirty="0"/>
              <a:t>Påverkad</a:t>
            </a:r>
          </a:p>
          <a:p>
            <a:pPr marL="171450" indent="-171450">
              <a:buFontTx/>
              <a:buChar char="-"/>
            </a:pPr>
            <a:r>
              <a:rPr lang="sv-SE" dirty="0"/>
              <a:t>Frakturer</a:t>
            </a:r>
          </a:p>
          <a:p>
            <a:pPr marL="171450" indent="-171450">
              <a:buFontTx/>
              <a:buChar char="-"/>
            </a:pPr>
            <a:endParaRPr lang="sv-SE" dirty="0"/>
          </a:p>
          <a:p>
            <a:pPr marL="0" indent="0">
              <a:buFontTx/>
              <a:buNone/>
            </a:pPr>
            <a:r>
              <a:rPr lang="sv-SE" dirty="0"/>
              <a:t>Avancerad info</a:t>
            </a:r>
          </a:p>
          <a:p>
            <a:pPr algn="l">
              <a:buFont typeface="Arial" panose="020B0604020202020204" pitchFamily="34" charset="0"/>
              <a:buChar char="•"/>
            </a:pPr>
            <a:r>
              <a:rPr lang="sv-SE" b="0" i="0" dirty="0">
                <a:solidFill>
                  <a:srgbClr val="202122"/>
                </a:solidFill>
                <a:effectLst/>
                <a:latin typeface="Arial" panose="020B0604020202020204" pitchFamily="34" charset="0"/>
              </a:rPr>
              <a:t>A - </a:t>
            </a:r>
            <a:r>
              <a:rPr lang="sv-SE" b="0" i="1" dirty="0">
                <a:solidFill>
                  <a:srgbClr val="202122"/>
                </a:solidFill>
                <a:effectLst/>
                <a:latin typeface="Arial" panose="020B0604020202020204" pitchFamily="34" charset="0"/>
              </a:rPr>
              <a:t>Alert</a:t>
            </a:r>
            <a:r>
              <a:rPr lang="sv-SE" b="0" i="0" dirty="0">
                <a:solidFill>
                  <a:srgbClr val="202122"/>
                </a:solidFill>
                <a:effectLst/>
                <a:latin typeface="Arial" panose="020B0604020202020204" pitchFamily="34" charset="0"/>
              </a:rPr>
              <a:t>, patienten är fullt vaken</a:t>
            </a:r>
          </a:p>
          <a:p>
            <a:pPr algn="l">
              <a:buFont typeface="Arial" panose="020B0604020202020204" pitchFamily="34" charset="0"/>
              <a:buChar char="•"/>
            </a:pPr>
            <a:r>
              <a:rPr lang="sv-SE" b="0" i="0" dirty="0">
                <a:solidFill>
                  <a:srgbClr val="202122"/>
                </a:solidFill>
                <a:effectLst/>
                <a:latin typeface="Arial" panose="020B0604020202020204" pitchFamily="34" charset="0"/>
              </a:rPr>
              <a:t>V - </a:t>
            </a:r>
            <a:r>
              <a:rPr lang="sv-SE" b="0" i="1" dirty="0">
                <a:solidFill>
                  <a:srgbClr val="202122"/>
                </a:solidFill>
                <a:effectLst/>
                <a:latin typeface="Arial" panose="020B0604020202020204" pitchFamily="34" charset="0"/>
              </a:rPr>
              <a:t>Verbal </a:t>
            </a:r>
            <a:r>
              <a:rPr lang="sv-SE" b="0" i="1" dirty="0" err="1">
                <a:solidFill>
                  <a:srgbClr val="202122"/>
                </a:solidFill>
                <a:effectLst/>
                <a:latin typeface="Arial" panose="020B0604020202020204" pitchFamily="34" charset="0"/>
              </a:rPr>
              <a:t>responsive</a:t>
            </a:r>
            <a:r>
              <a:rPr lang="sv-SE" b="0" i="0" dirty="0">
                <a:solidFill>
                  <a:srgbClr val="202122"/>
                </a:solidFill>
                <a:effectLst/>
                <a:latin typeface="Arial" panose="020B0604020202020204" pitchFamily="34" charset="0"/>
              </a:rPr>
              <a:t>, slö men reagerar på tilltal</a:t>
            </a:r>
          </a:p>
          <a:p>
            <a:pPr algn="l">
              <a:buFont typeface="Arial" panose="020B0604020202020204" pitchFamily="34" charset="0"/>
              <a:buChar char="•"/>
            </a:pPr>
            <a:r>
              <a:rPr lang="sv-SE" b="0" i="0" dirty="0">
                <a:solidFill>
                  <a:srgbClr val="202122"/>
                </a:solidFill>
                <a:effectLst/>
                <a:latin typeface="Arial" panose="020B0604020202020204" pitchFamily="34" charset="0"/>
              </a:rPr>
              <a:t>P - </a:t>
            </a:r>
            <a:r>
              <a:rPr lang="sv-SE" b="0" i="1" dirty="0">
                <a:solidFill>
                  <a:srgbClr val="202122"/>
                </a:solidFill>
                <a:effectLst/>
                <a:latin typeface="Arial" panose="020B0604020202020204" pitchFamily="34" charset="0"/>
              </a:rPr>
              <a:t>Pain </a:t>
            </a:r>
            <a:r>
              <a:rPr lang="sv-SE" b="0" i="1" dirty="0" err="1">
                <a:solidFill>
                  <a:srgbClr val="202122"/>
                </a:solidFill>
                <a:effectLst/>
                <a:latin typeface="Arial" panose="020B0604020202020204" pitchFamily="34" charset="0"/>
              </a:rPr>
              <a:t>responsive</a:t>
            </a:r>
            <a:r>
              <a:rPr lang="sv-SE" b="0" i="0" dirty="0">
                <a:solidFill>
                  <a:srgbClr val="202122"/>
                </a:solidFill>
                <a:effectLst/>
                <a:latin typeface="Arial" panose="020B0604020202020204" pitchFamily="34" charset="0"/>
              </a:rPr>
              <a:t>, reagerar på </a:t>
            </a:r>
            <a:r>
              <a:rPr lang="sv-SE" b="0" i="0" u="none" strike="noStrike" dirty="0">
                <a:solidFill>
                  <a:srgbClr val="0645AD"/>
                </a:solidFill>
                <a:effectLst/>
                <a:latin typeface="Arial" panose="020B0604020202020204" pitchFamily="34" charset="0"/>
              </a:rPr>
              <a:t>smärta</a:t>
            </a:r>
            <a:endParaRPr lang="sv-SE" b="0" i="0" dirty="0">
              <a:solidFill>
                <a:srgbClr val="202122"/>
              </a:solidFill>
              <a:effectLst/>
              <a:latin typeface="Arial" panose="020B0604020202020204" pitchFamily="34" charset="0"/>
            </a:endParaRPr>
          </a:p>
          <a:p>
            <a:pPr algn="l">
              <a:buFont typeface="Arial" panose="020B0604020202020204" pitchFamily="34" charset="0"/>
              <a:buChar char="•"/>
            </a:pPr>
            <a:r>
              <a:rPr lang="sv-SE" b="0" i="0" dirty="0">
                <a:solidFill>
                  <a:srgbClr val="202122"/>
                </a:solidFill>
                <a:effectLst/>
                <a:latin typeface="Arial" panose="020B0604020202020204" pitchFamily="34" charset="0"/>
              </a:rPr>
              <a:t>U - </a:t>
            </a:r>
            <a:r>
              <a:rPr lang="sv-SE" b="0" i="1" dirty="0" err="1">
                <a:solidFill>
                  <a:srgbClr val="202122"/>
                </a:solidFill>
                <a:effectLst/>
                <a:latin typeface="Arial" panose="020B0604020202020204" pitchFamily="34" charset="0"/>
              </a:rPr>
              <a:t>Unresponsive</a:t>
            </a:r>
            <a:r>
              <a:rPr lang="sv-SE" b="0" i="0" dirty="0">
                <a:solidFill>
                  <a:srgbClr val="202122"/>
                </a:solidFill>
                <a:effectLst/>
                <a:latin typeface="Arial" panose="020B0604020202020204" pitchFamily="34" charset="0"/>
              </a:rPr>
              <a:t>, ingen reaktion</a:t>
            </a:r>
          </a:p>
          <a:p>
            <a:endParaRPr lang="sv-SE" dirty="0"/>
          </a:p>
          <a:p>
            <a:r>
              <a:rPr lang="sv-SE" dirty="0"/>
              <a:t>S - Situation</a:t>
            </a:r>
          </a:p>
          <a:p>
            <a:r>
              <a:rPr lang="sv-SE" dirty="0"/>
              <a:t>B - Bakgrund</a:t>
            </a:r>
          </a:p>
          <a:p>
            <a:r>
              <a:rPr lang="sv-SE" dirty="0"/>
              <a:t>A - Aktuellt</a:t>
            </a:r>
          </a:p>
          <a:p>
            <a:r>
              <a:rPr lang="sv-SE" dirty="0"/>
              <a:t>R - Rekommendationer</a:t>
            </a:r>
          </a:p>
        </p:txBody>
      </p:sp>
      <p:sp>
        <p:nvSpPr>
          <p:cNvPr id="4" name="Platshållare för bildnummer 3"/>
          <p:cNvSpPr>
            <a:spLocks noGrp="1"/>
          </p:cNvSpPr>
          <p:nvPr>
            <p:ph type="sldNum" sz="quarter" idx="5"/>
          </p:nvPr>
        </p:nvSpPr>
        <p:spPr/>
        <p:txBody>
          <a:bodyPr/>
          <a:lstStyle/>
          <a:p>
            <a:fld id="{A6C35269-9E7C-CF47-B684-1FCDB403BE4F}" type="slidenum">
              <a:rPr lang="sv-SE" smtClean="0"/>
              <a:t>17</a:t>
            </a:fld>
            <a:endParaRPr lang="sv-SE"/>
          </a:p>
        </p:txBody>
      </p:sp>
    </p:spTree>
    <p:extLst>
      <p:ext uri="{BB962C8B-B14F-4D97-AF65-F5344CB8AC3E}">
        <p14:creationId xmlns:p14="http://schemas.microsoft.com/office/powerpoint/2010/main" val="31221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dirty="0">
                <a:effectLst/>
                <a:latin typeface="+mj-lt"/>
                <a:ea typeface="+mj-ea"/>
                <a:cs typeface="+mj-cs"/>
                <a:sym typeface="Helvetica Neue"/>
              </a:rPr>
              <a:t>D:</a:t>
            </a:r>
            <a:br>
              <a:rPr lang="sv-SE" sz="1200" i="0" dirty="0">
                <a:effectLst/>
                <a:latin typeface="+mj-lt"/>
                <a:ea typeface="+mj-ea"/>
                <a:cs typeface="+mj-cs"/>
                <a:sym typeface="Helvetica Neue"/>
              </a:rPr>
            </a:br>
            <a:r>
              <a:rPr lang="sv-SE" sz="1200" i="0" dirty="0">
                <a:effectLst/>
                <a:latin typeface="+mj-lt"/>
                <a:ea typeface="+mj-ea"/>
                <a:cs typeface="+mj-cs"/>
                <a:sym typeface="Helvetica Neue"/>
              </a:rPr>
              <a:t>Dysfunktion.</a:t>
            </a:r>
          </a:p>
          <a:p>
            <a:r>
              <a:rPr lang="sv-SE" sz="1200" i="0" dirty="0">
                <a:effectLst/>
                <a:latin typeface="+mj-lt"/>
                <a:ea typeface="+mj-ea"/>
                <a:cs typeface="+mj-cs"/>
                <a:sym typeface="Helvetica Neue"/>
              </a:rPr>
              <a:t>Kontrollera personens allmänna tillstånd. Med dysfunktion tänker man ”är det något hos personen som inte fungerar som det bör”</a:t>
            </a:r>
            <a:endParaRPr lang="sv-SE" dirty="0"/>
          </a:p>
          <a:p>
            <a:pPr marL="171450" indent="-171450">
              <a:buFontTx/>
              <a:buChar char="-"/>
            </a:pPr>
            <a:r>
              <a:rPr lang="sv-SE" dirty="0"/>
              <a:t>Talar osammanhängande</a:t>
            </a:r>
          </a:p>
          <a:p>
            <a:pPr marL="171450" indent="-171450">
              <a:buFontTx/>
              <a:buChar char="-"/>
            </a:pPr>
            <a:r>
              <a:rPr lang="sv-SE" dirty="0"/>
              <a:t>Problem att röra sig</a:t>
            </a:r>
          </a:p>
          <a:p>
            <a:pPr marL="171450" indent="-171450">
              <a:buFontTx/>
              <a:buChar char="-"/>
            </a:pPr>
            <a:r>
              <a:rPr lang="sv-SE" dirty="0"/>
              <a:t>Påverkad</a:t>
            </a:r>
          </a:p>
          <a:p>
            <a:pPr marL="171450" indent="-171450">
              <a:buFontTx/>
              <a:buChar char="-"/>
            </a:pPr>
            <a:r>
              <a:rPr lang="sv-SE" dirty="0"/>
              <a:t>Frakturer</a:t>
            </a:r>
          </a:p>
          <a:p>
            <a:pPr marL="171450" indent="-171450">
              <a:buFontTx/>
              <a:buChar char="-"/>
            </a:pPr>
            <a:endParaRPr lang="sv-SE" dirty="0"/>
          </a:p>
          <a:p>
            <a:pPr marL="0" indent="0">
              <a:buFontTx/>
              <a:buNone/>
            </a:pPr>
            <a:r>
              <a:rPr lang="sv-SE" dirty="0"/>
              <a:t>Avancerad info</a:t>
            </a:r>
          </a:p>
          <a:p>
            <a:pPr algn="l">
              <a:buFont typeface="Arial" panose="020B0604020202020204" pitchFamily="34" charset="0"/>
              <a:buChar char="•"/>
            </a:pPr>
            <a:r>
              <a:rPr lang="sv-SE" b="0" i="0" dirty="0">
                <a:solidFill>
                  <a:srgbClr val="202122"/>
                </a:solidFill>
                <a:effectLst/>
                <a:latin typeface="Arial" panose="020B0604020202020204" pitchFamily="34" charset="0"/>
              </a:rPr>
              <a:t>A - </a:t>
            </a:r>
            <a:r>
              <a:rPr lang="sv-SE" b="0" i="1" dirty="0">
                <a:solidFill>
                  <a:srgbClr val="202122"/>
                </a:solidFill>
                <a:effectLst/>
                <a:latin typeface="Arial" panose="020B0604020202020204" pitchFamily="34" charset="0"/>
              </a:rPr>
              <a:t>Alert</a:t>
            </a:r>
            <a:r>
              <a:rPr lang="sv-SE" b="0" i="0" dirty="0">
                <a:solidFill>
                  <a:srgbClr val="202122"/>
                </a:solidFill>
                <a:effectLst/>
                <a:latin typeface="Arial" panose="020B0604020202020204" pitchFamily="34" charset="0"/>
              </a:rPr>
              <a:t>, patienten är fullt vaken</a:t>
            </a:r>
          </a:p>
          <a:p>
            <a:pPr algn="l">
              <a:buFont typeface="Arial" panose="020B0604020202020204" pitchFamily="34" charset="0"/>
              <a:buChar char="•"/>
            </a:pPr>
            <a:r>
              <a:rPr lang="sv-SE" b="0" i="0" dirty="0">
                <a:solidFill>
                  <a:srgbClr val="202122"/>
                </a:solidFill>
                <a:effectLst/>
                <a:latin typeface="Arial" panose="020B0604020202020204" pitchFamily="34" charset="0"/>
              </a:rPr>
              <a:t>V - </a:t>
            </a:r>
            <a:r>
              <a:rPr lang="sv-SE" b="0" i="1" dirty="0">
                <a:solidFill>
                  <a:srgbClr val="202122"/>
                </a:solidFill>
                <a:effectLst/>
                <a:latin typeface="Arial" panose="020B0604020202020204" pitchFamily="34" charset="0"/>
              </a:rPr>
              <a:t>Verbal </a:t>
            </a:r>
            <a:r>
              <a:rPr lang="sv-SE" b="0" i="1" dirty="0" err="1">
                <a:solidFill>
                  <a:srgbClr val="202122"/>
                </a:solidFill>
                <a:effectLst/>
                <a:latin typeface="Arial" panose="020B0604020202020204" pitchFamily="34" charset="0"/>
              </a:rPr>
              <a:t>responsive</a:t>
            </a:r>
            <a:r>
              <a:rPr lang="sv-SE" b="0" i="0" dirty="0">
                <a:solidFill>
                  <a:srgbClr val="202122"/>
                </a:solidFill>
                <a:effectLst/>
                <a:latin typeface="Arial" panose="020B0604020202020204" pitchFamily="34" charset="0"/>
              </a:rPr>
              <a:t>, slö men reagerar på tilltal</a:t>
            </a:r>
          </a:p>
          <a:p>
            <a:pPr algn="l">
              <a:buFont typeface="Arial" panose="020B0604020202020204" pitchFamily="34" charset="0"/>
              <a:buChar char="•"/>
            </a:pPr>
            <a:r>
              <a:rPr lang="sv-SE" b="0" i="0" dirty="0">
                <a:solidFill>
                  <a:srgbClr val="202122"/>
                </a:solidFill>
                <a:effectLst/>
                <a:latin typeface="Arial" panose="020B0604020202020204" pitchFamily="34" charset="0"/>
              </a:rPr>
              <a:t>P - </a:t>
            </a:r>
            <a:r>
              <a:rPr lang="sv-SE" b="0" i="1" dirty="0">
                <a:solidFill>
                  <a:srgbClr val="202122"/>
                </a:solidFill>
                <a:effectLst/>
                <a:latin typeface="Arial" panose="020B0604020202020204" pitchFamily="34" charset="0"/>
              </a:rPr>
              <a:t>Pain </a:t>
            </a:r>
            <a:r>
              <a:rPr lang="sv-SE" b="0" i="1" dirty="0" err="1">
                <a:solidFill>
                  <a:srgbClr val="202122"/>
                </a:solidFill>
                <a:effectLst/>
                <a:latin typeface="Arial" panose="020B0604020202020204" pitchFamily="34" charset="0"/>
              </a:rPr>
              <a:t>responsive</a:t>
            </a:r>
            <a:r>
              <a:rPr lang="sv-SE" b="0" i="0" dirty="0">
                <a:solidFill>
                  <a:srgbClr val="202122"/>
                </a:solidFill>
                <a:effectLst/>
                <a:latin typeface="Arial" panose="020B0604020202020204" pitchFamily="34" charset="0"/>
              </a:rPr>
              <a:t>, reagerar på </a:t>
            </a:r>
            <a:r>
              <a:rPr lang="sv-SE" b="0" i="0" u="none" strike="noStrike" dirty="0">
                <a:solidFill>
                  <a:srgbClr val="0645AD"/>
                </a:solidFill>
                <a:effectLst/>
                <a:latin typeface="Arial" panose="020B0604020202020204" pitchFamily="34" charset="0"/>
              </a:rPr>
              <a:t>smärta</a:t>
            </a:r>
            <a:endParaRPr lang="sv-SE" b="0" i="0" dirty="0">
              <a:solidFill>
                <a:srgbClr val="202122"/>
              </a:solidFill>
              <a:effectLst/>
              <a:latin typeface="Arial" panose="020B0604020202020204" pitchFamily="34" charset="0"/>
            </a:endParaRPr>
          </a:p>
          <a:p>
            <a:pPr algn="l">
              <a:buFont typeface="Arial" panose="020B0604020202020204" pitchFamily="34" charset="0"/>
              <a:buChar char="•"/>
            </a:pPr>
            <a:r>
              <a:rPr lang="sv-SE" b="0" i="0" dirty="0">
                <a:solidFill>
                  <a:srgbClr val="202122"/>
                </a:solidFill>
                <a:effectLst/>
                <a:latin typeface="Arial" panose="020B0604020202020204" pitchFamily="34" charset="0"/>
              </a:rPr>
              <a:t>U - </a:t>
            </a:r>
            <a:r>
              <a:rPr lang="sv-SE" b="0" i="1" dirty="0" err="1">
                <a:solidFill>
                  <a:srgbClr val="202122"/>
                </a:solidFill>
                <a:effectLst/>
                <a:latin typeface="Arial" panose="020B0604020202020204" pitchFamily="34" charset="0"/>
              </a:rPr>
              <a:t>Unresponsive</a:t>
            </a:r>
            <a:r>
              <a:rPr lang="sv-SE" b="0" i="0" dirty="0">
                <a:solidFill>
                  <a:srgbClr val="202122"/>
                </a:solidFill>
                <a:effectLst/>
                <a:latin typeface="Arial" panose="020B0604020202020204" pitchFamily="34" charset="0"/>
              </a:rPr>
              <a:t>, ingen reaktion</a:t>
            </a:r>
          </a:p>
          <a:p>
            <a:endParaRPr lang="sv-SE" dirty="0"/>
          </a:p>
          <a:p>
            <a:r>
              <a:rPr lang="sv-SE" dirty="0"/>
              <a:t>S - Situation</a:t>
            </a:r>
          </a:p>
          <a:p>
            <a:r>
              <a:rPr lang="sv-SE" dirty="0"/>
              <a:t>B - Bakgrund</a:t>
            </a:r>
          </a:p>
          <a:p>
            <a:r>
              <a:rPr lang="sv-SE" dirty="0"/>
              <a:t>A - Aktuellt</a:t>
            </a:r>
          </a:p>
          <a:p>
            <a:r>
              <a:rPr lang="sv-SE" dirty="0"/>
              <a:t>R - Rekommendationer</a:t>
            </a:r>
          </a:p>
        </p:txBody>
      </p:sp>
      <p:sp>
        <p:nvSpPr>
          <p:cNvPr id="4" name="Platshållare för bildnummer 3"/>
          <p:cNvSpPr>
            <a:spLocks noGrp="1"/>
          </p:cNvSpPr>
          <p:nvPr>
            <p:ph type="sldNum" sz="quarter" idx="5"/>
          </p:nvPr>
        </p:nvSpPr>
        <p:spPr/>
        <p:txBody>
          <a:bodyPr/>
          <a:lstStyle/>
          <a:p>
            <a:fld id="{A6C35269-9E7C-CF47-B684-1FCDB403BE4F}" type="slidenum">
              <a:rPr lang="sv-SE" smtClean="0"/>
              <a:t>18</a:t>
            </a:fld>
            <a:endParaRPr lang="sv-SE"/>
          </a:p>
        </p:txBody>
      </p:sp>
    </p:spTree>
    <p:extLst>
      <p:ext uri="{BB962C8B-B14F-4D97-AF65-F5344CB8AC3E}">
        <p14:creationId xmlns:p14="http://schemas.microsoft.com/office/powerpoint/2010/main" val="2818197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AKUT-testet: Fyra rutor – Snett ansikte, arm, uttal, klocka</a:t>
            </a:r>
          </a:p>
        </p:txBody>
      </p:sp>
      <p:sp>
        <p:nvSpPr>
          <p:cNvPr id="4" name="Platshållare för bildnummer 3"/>
          <p:cNvSpPr>
            <a:spLocks noGrp="1"/>
          </p:cNvSpPr>
          <p:nvPr>
            <p:ph type="sldNum" sz="quarter" idx="5"/>
          </p:nvPr>
        </p:nvSpPr>
        <p:spPr/>
        <p:txBody>
          <a:bodyPr/>
          <a:lstStyle/>
          <a:p>
            <a:fld id="{A6C35269-9E7C-CF47-B684-1FCDB403BE4F}" type="slidenum">
              <a:rPr lang="sv-SE" smtClean="0"/>
              <a:t>19</a:t>
            </a:fld>
            <a:endParaRPr lang="sv-SE"/>
          </a:p>
        </p:txBody>
      </p:sp>
    </p:spTree>
    <p:extLst>
      <p:ext uri="{BB962C8B-B14F-4D97-AF65-F5344CB8AC3E}">
        <p14:creationId xmlns:p14="http://schemas.microsoft.com/office/powerpoint/2010/main" val="428420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a:t>
            </a:r>
          </a:p>
          <a:p>
            <a:r>
              <a:rPr lang="sv-SE" b="1" dirty="0"/>
              <a:t>Exponering.</a:t>
            </a:r>
          </a:p>
          <a:p>
            <a:r>
              <a:rPr lang="sv-SE" b="0" dirty="0"/>
              <a:t>- Avbryt exponering mot kyla, värme, rök, allergener, kem</a:t>
            </a:r>
          </a:p>
          <a:p>
            <a:r>
              <a:rPr lang="sv-SE" b="0" dirty="0"/>
              <a:t>- Dolda skador</a:t>
            </a:r>
          </a:p>
        </p:txBody>
      </p:sp>
      <p:sp>
        <p:nvSpPr>
          <p:cNvPr id="4" name="Platshållare för bildnummer 3"/>
          <p:cNvSpPr>
            <a:spLocks noGrp="1"/>
          </p:cNvSpPr>
          <p:nvPr>
            <p:ph type="sldNum" sz="quarter" idx="5"/>
          </p:nvPr>
        </p:nvSpPr>
        <p:spPr/>
        <p:txBody>
          <a:bodyPr/>
          <a:lstStyle/>
          <a:p>
            <a:fld id="{A6C35269-9E7C-CF47-B684-1FCDB403BE4F}" type="slidenum">
              <a:rPr lang="sv-SE" smtClean="0"/>
              <a:t>20</a:t>
            </a:fld>
            <a:endParaRPr lang="sv-SE"/>
          </a:p>
        </p:txBody>
      </p:sp>
    </p:spTree>
    <p:extLst>
      <p:ext uri="{BB962C8B-B14F-4D97-AF65-F5344CB8AC3E}">
        <p14:creationId xmlns:p14="http://schemas.microsoft.com/office/powerpoint/2010/main" val="270254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C35269-9E7C-CF47-B684-1FCDB403BE4F}" type="slidenum">
              <a:rPr lang="sv-SE" smtClean="0"/>
              <a:t>3</a:t>
            </a:fld>
            <a:endParaRPr lang="sv-SE"/>
          </a:p>
        </p:txBody>
      </p:sp>
    </p:spTree>
    <p:extLst>
      <p:ext uri="{BB962C8B-B14F-4D97-AF65-F5344CB8AC3E}">
        <p14:creationId xmlns:p14="http://schemas.microsoft.com/office/powerpoint/2010/main" val="130057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a:t>
            </a:r>
          </a:p>
          <a:p>
            <a:r>
              <a:rPr lang="sv-SE" b="1" dirty="0"/>
              <a:t>Exponering.</a:t>
            </a:r>
          </a:p>
          <a:p>
            <a:r>
              <a:rPr lang="sv-SE" b="0" dirty="0"/>
              <a:t>- Avbryt exponering mot kyla, värme, rök, allergener, kem</a:t>
            </a:r>
          </a:p>
          <a:p>
            <a:r>
              <a:rPr lang="sv-SE" b="0" dirty="0"/>
              <a:t>- Dolda skador</a:t>
            </a:r>
          </a:p>
        </p:txBody>
      </p:sp>
      <p:sp>
        <p:nvSpPr>
          <p:cNvPr id="4" name="Platshållare för bildnummer 3"/>
          <p:cNvSpPr>
            <a:spLocks noGrp="1"/>
          </p:cNvSpPr>
          <p:nvPr>
            <p:ph type="sldNum" sz="quarter" idx="5"/>
          </p:nvPr>
        </p:nvSpPr>
        <p:spPr/>
        <p:txBody>
          <a:bodyPr/>
          <a:lstStyle/>
          <a:p>
            <a:fld id="{A6C35269-9E7C-CF47-B684-1FCDB403BE4F}" type="slidenum">
              <a:rPr lang="sv-SE" smtClean="0"/>
              <a:t>21</a:t>
            </a:fld>
            <a:endParaRPr lang="sv-SE"/>
          </a:p>
        </p:txBody>
      </p:sp>
    </p:spTree>
    <p:extLst>
      <p:ext uri="{BB962C8B-B14F-4D97-AF65-F5344CB8AC3E}">
        <p14:creationId xmlns:p14="http://schemas.microsoft.com/office/powerpoint/2010/main" val="1943927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E:</a:t>
            </a:r>
          </a:p>
          <a:p>
            <a:r>
              <a:rPr lang="sv-SE" b="1" dirty="0"/>
              <a:t>Exponering.</a:t>
            </a:r>
          </a:p>
          <a:p>
            <a:r>
              <a:rPr lang="sv-SE" b="0" dirty="0"/>
              <a:t>- Avbryt exponering mot kyla, värme, rök, allergener, kem</a:t>
            </a:r>
          </a:p>
          <a:p>
            <a:r>
              <a:rPr lang="sv-SE" b="0" dirty="0"/>
              <a:t>- Dolda skador</a:t>
            </a:r>
          </a:p>
        </p:txBody>
      </p:sp>
      <p:sp>
        <p:nvSpPr>
          <p:cNvPr id="4" name="Platshållare för bildnummer 3"/>
          <p:cNvSpPr>
            <a:spLocks noGrp="1"/>
          </p:cNvSpPr>
          <p:nvPr>
            <p:ph type="sldNum" sz="quarter" idx="5"/>
          </p:nvPr>
        </p:nvSpPr>
        <p:spPr/>
        <p:txBody>
          <a:bodyPr/>
          <a:lstStyle/>
          <a:p>
            <a:fld id="{A6C35269-9E7C-CF47-B684-1FCDB403BE4F}" type="slidenum">
              <a:rPr lang="sv-SE" smtClean="0"/>
              <a:t>22</a:t>
            </a:fld>
            <a:endParaRPr lang="sv-SE"/>
          </a:p>
        </p:txBody>
      </p:sp>
    </p:spTree>
    <p:extLst>
      <p:ext uri="{BB962C8B-B14F-4D97-AF65-F5344CB8AC3E}">
        <p14:creationId xmlns:p14="http://schemas.microsoft.com/office/powerpoint/2010/main" val="270254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35269-9E7C-CF47-B684-1FCDB403BE4F}" type="slidenum">
              <a:rPr kumimoji="0" lang="sv-SE"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9062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16378" lvl="0" indent="-116378">
              <a:defRPr sz="1800"/>
            </a:pPr>
            <a:r>
              <a:rPr lang="sv-SE" sz="1400" i="0" dirty="0"/>
              <a:t>Diskutera</a:t>
            </a:r>
            <a:r>
              <a:rPr lang="sv-SE" sz="1400" i="0" baseline="0" dirty="0"/>
              <a:t> er fram vad L-ABC står för.</a:t>
            </a:r>
          </a:p>
          <a:p>
            <a:r>
              <a:rPr lang="sv-SE" sz="1200" i="0" dirty="0">
                <a:effectLst/>
                <a:latin typeface="+mj-lt"/>
                <a:ea typeface="+mj-ea"/>
                <a:cs typeface="+mj-cs"/>
                <a:sym typeface="Helvetica Neue"/>
              </a:rPr>
              <a:t>Bedöm situationen och skaffa dig överblick, vad som genast behöver göras </a:t>
            </a:r>
            <a:endParaRPr lang="sv-SE" sz="1400" i="0" dirty="0"/>
          </a:p>
          <a:p>
            <a:r>
              <a:rPr lang="sv-SE" sz="1200" i="0" dirty="0">
                <a:effectLst/>
                <a:latin typeface="+mj-lt"/>
                <a:ea typeface="+mj-ea"/>
                <a:cs typeface="+mj-cs"/>
                <a:sym typeface="Helvetica Neue"/>
              </a:rPr>
              <a:t>Larma 112 och ge en beskrivning av vad som har hänt. </a:t>
            </a:r>
            <a:r>
              <a:rPr lang="sv-SE" sz="1200" b="1" i="0" dirty="0">
                <a:effectLst/>
                <a:latin typeface="+mj-lt"/>
                <a:ea typeface="+mj-ea"/>
                <a:cs typeface="+mj-cs"/>
                <a:sym typeface="Helvetica Neue"/>
              </a:rPr>
              <a:t>Om möjligt </a:t>
            </a:r>
            <a:r>
              <a:rPr lang="sv-SE" sz="1200" b="0" i="0" dirty="0">
                <a:effectLst/>
                <a:latin typeface="+mj-lt"/>
                <a:ea typeface="+mj-ea"/>
                <a:cs typeface="+mj-cs"/>
                <a:sym typeface="Helvetica Neue"/>
              </a:rPr>
              <a:t>f</a:t>
            </a:r>
            <a:r>
              <a:rPr lang="sv-SE" sz="1200" i="0" dirty="0">
                <a:effectLst/>
                <a:latin typeface="+mj-lt"/>
                <a:ea typeface="+mj-ea"/>
                <a:cs typeface="+mj-cs"/>
                <a:sym typeface="Helvetica Neue"/>
              </a:rPr>
              <a:t>örhindra nya olyckor</a:t>
            </a:r>
            <a:br>
              <a:rPr lang="sv-SE" sz="1200" i="0" dirty="0">
                <a:effectLst/>
                <a:latin typeface="+mj-lt"/>
                <a:ea typeface="+mj-ea"/>
                <a:cs typeface="+mj-cs"/>
                <a:sym typeface="Helvetica Neue"/>
              </a:rPr>
            </a:br>
            <a:r>
              <a:rPr lang="sv-SE" sz="1200" i="0" dirty="0">
                <a:effectLst/>
                <a:latin typeface="+mj-lt"/>
                <a:ea typeface="+mj-ea"/>
                <a:cs typeface="+mj-cs"/>
                <a:sym typeface="Helvetica Neue"/>
              </a:rPr>
              <a:t>Prioritera vem eller vilka som är i mest behov av akut hjälp enligt L-ABC</a:t>
            </a:r>
            <a:endParaRPr lang="sv-SE" sz="1400" i="0" dirty="0"/>
          </a:p>
          <a:p>
            <a:pPr rtl="0"/>
            <a:r>
              <a:rPr lang="sv-SE" sz="1400" i="0" dirty="0"/>
              <a:t>L-ABC används</a:t>
            </a:r>
            <a:r>
              <a:rPr lang="sv-SE" sz="1400" i="0" baseline="0" dirty="0"/>
              <a:t> </a:t>
            </a:r>
            <a:r>
              <a:rPr lang="sv-SE" sz="1200" b="0" i="0" dirty="0">
                <a:effectLst/>
                <a:latin typeface="+mj-lt"/>
                <a:ea typeface="+mj-ea"/>
                <a:cs typeface="+mj-cs"/>
                <a:sym typeface="Helvetica Neue"/>
              </a:rPr>
              <a:t>Modellen för att underlätta bedömningen av vilka åtgärder som behövs och i vilken ordning de ska utföras</a:t>
            </a:r>
          </a:p>
          <a:p>
            <a:pPr rtl="0"/>
            <a:endParaRPr lang="sv-SE" sz="1200" b="0" i="0" dirty="0">
              <a:effectLst/>
              <a:latin typeface="+mj-lt"/>
              <a:ea typeface="+mj-ea"/>
              <a:cs typeface="+mj-cs"/>
              <a:sym typeface="Helvetica Neue"/>
            </a:endParaRPr>
          </a:p>
          <a:p>
            <a:pPr rtl="0"/>
            <a:r>
              <a:rPr lang="sv-SE" sz="1400" i="0" dirty="0"/>
              <a:t>Tänk</a:t>
            </a:r>
            <a:r>
              <a:rPr lang="sv-SE" sz="1400" i="0" baseline="0" dirty="0"/>
              <a:t> på o</a:t>
            </a:r>
            <a:r>
              <a:rPr lang="sv-SE" sz="1400" i="0" dirty="0"/>
              <a:t>rdningsföljd,</a:t>
            </a:r>
            <a:r>
              <a:rPr lang="sv-SE" sz="1400" i="0" baseline="0" dirty="0"/>
              <a:t> </a:t>
            </a:r>
            <a:r>
              <a:rPr lang="sv-SE" sz="1400" i="0" dirty="0"/>
              <a:t>L - Börja alltid med första bokstaven</a:t>
            </a:r>
            <a:endParaRPr lang="sv-SE" dirty="0"/>
          </a:p>
          <a:p>
            <a:pPr rtl="0"/>
            <a:endParaRPr lang="sv-SE" sz="1200" b="0" i="0" dirty="0">
              <a:effectLst/>
              <a:latin typeface="+mj-lt"/>
              <a:ea typeface="+mj-ea"/>
              <a:cs typeface="+mj-cs"/>
              <a:sym typeface="Helvetica Neue"/>
            </a:endParaRPr>
          </a:p>
          <a:p>
            <a:pPr rtl="0"/>
            <a:endParaRPr lang="sv-SE" sz="1200" b="0" i="0" dirty="0">
              <a:effectLst/>
              <a:latin typeface="+mj-lt"/>
              <a:ea typeface="+mj-ea"/>
              <a:cs typeface="+mj-cs"/>
              <a:sym typeface="Helvetica Neue"/>
            </a:endParaRPr>
          </a:p>
          <a:p>
            <a:pPr rtl="0"/>
            <a:r>
              <a:rPr lang="sv-SE" sz="1200" b="0" i="0" dirty="0">
                <a:effectLst/>
                <a:latin typeface="+mj-lt"/>
                <a:ea typeface="+mj-ea"/>
                <a:cs typeface="+mj-cs"/>
                <a:sym typeface="Helvetica Neue"/>
              </a:rPr>
              <a:t>Livsfarligt läge. Tänk på din och den drabbades säkerhet innan du börjar hjälpa personen/personerna. Livsfarligt läge är t ex brand, explosion, gaser, vatten, is, el, trafik eller rasrisk.</a:t>
            </a:r>
          </a:p>
          <a:p>
            <a:pPr rtl="0"/>
            <a:r>
              <a:rPr lang="sv-SE" sz="1200" b="0" i="1" dirty="0">
                <a:effectLst/>
                <a:latin typeface="+mj-lt"/>
                <a:ea typeface="+mj-ea"/>
                <a:cs typeface="+mj-cs"/>
                <a:sym typeface="Helvetica Neue"/>
              </a:rPr>
              <a:t>Livsfarligt läge innebär fara för:</a:t>
            </a:r>
          </a:p>
          <a:p>
            <a:pPr rtl="0"/>
            <a:r>
              <a:rPr lang="sv-SE" sz="1200" b="0" i="0" dirty="0">
                <a:effectLst/>
                <a:latin typeface="+mj-lt"/>
                <a:ea typeface="+mj-ea"/>
                <a:cs typeface="+mj-cs"/>
                <a:sym typeface="Helvetica Neue"/>
              </a:rPr>
              <a:t>-Dig själv</a:t>
            </a:r>
          </a:p>
          <a:p>
            <a:pPr rtl="0"/>
            <a:r>
              <a:rPr lang="sv-SE" sz="1200" b="0" i="0" dirty="0">
                <a:effectLst/>
                <a:latin typeface="+mj-lt"/>
                <a:ea typeface="+mj-ea"/>
                <a:cs typeface="+mj-cs"/>
                <a:sym typeface="Helvetica Neue"/>
              </a:rPr>
              <a:t>- Den /de drabbade</a:t>
            </a:r>
          </a:p>
          <a:p>
            <a:pPr rtl="0"/>
            <a:r>
              <a:rPr lang="sv-SE" sz="1200" b="0" i="0" dirty="0">
                <a:effectLst/>
                <a:latin typeface="+mj-lt"/>
                <a:ea typeface="+mj-ea"/>
                <a:cs typeface="+mj-cs"/>
                <a:sym typeface="Helvetica Neue"/>
              </a:rPr>
              <a:t>- Andra (förhindra att fler blir drabbade).</a:t>
            </a:r>
          </a:p>
          <a:p>
            <a:pPr rtl="0"/>
            <a:r>
              <a:rPr lang="sv-SE" sz="1200" b="0" i="0" dirty="0">
                <a:effectLst/>
                <a:latin typeface="+mj-lt"/>
                <a:ea typeface="+mj-ea"/>
                <a:cs typeface="+mj-cs"/>
                <a:sym typeface="Helvetica Neue"/>
              </a:rPr>
              <a:t>- Om du eller person/personerna befinner sig i livsfarligt läge flytta personen till en säker plats. </a:t>
            </a:r>
          </a:p>
          <a:p>
            <a:pPr rtl="0"/>
            <a:endParaRPr lang="sv-SE" sz="1200" b="1" i="0" dirty="0">
              <a:effectLst/>
              <a:latin typeface="+mj-lt"/>
              <a:ea typeface="+mj-ea"/>
              <a:cs typeface="+mj-cs"/>
              <a:sym typeface="Helvetica Neue"/>
            </a:endParaRPr>
          </a:p>
          <a:p>
            <a:pPr rtl="0"/>
            <a:r>
              <a:rPr lang="sv-SE" sz="1200" b="1" i="0" dirty="0">
                <a:effectLst/>
                <a:latin typeface="+mj-lt"/>
                <a:ea typeface="+mj-ea"/>
                <a:cs typeface="+mj-cs"/>
                <a:sym typeface="Helvetica Neue"/>
              </a:rPr>
              <a:t>A:</a:t>
            </a:r>
          </a:p>
          <a:p>
            <a:pPr rtl="0"/>
            <a:r>
              <a:rPr lang="sv-SE" sz="1200" b="0" i="0" dirty="0">
                <a:effectLst/>
                <a:latin typeface="+mj-lt"/>
                <a:ea typeface="+mj-ea"/>
                <a:cs typeface="+mj-cs"/>
                <a:sym typeface="Helvetica Neue"/>
              </a:rPr>
              <a:t>Andning. </a:t>
            </a:r>
          </a:p>
          <a:p>
            <a:pPr marL="171450" indent="-171450" rtl="0">
              <a:buFontTx/>
              <a:buChar char="-"/>
            </a:pPr>
            <a:r>
              <a:rPr lang="sv-SE" sz="1200" b="0" i="0" dirty="0">
                <a:effectLst/>
                <a:latin typeface="+mj-lt"/>
                <a:ea typeface="+mj-ea"/>
                <a:cs typeface="+mj-cs"/>
                <a:sym typeface="Helvetica Neue"/>
              </a:rPr>
              <a:t>Skapa en öppen luftväg </a:t>
            </a:r>
          </a:p>
          <a:p>
            <a:pPr marL="171450" indent="-171450" rtl="0">
              <a:buFontTx/>
              <a:buChar char="-"/>
            </a:pPr>
            <a:r>
              <a:rPr lang="sv-SE" sz="1200" b="0" i="0" dirty="0">
                <a:effectLst/>
                <a:latin typeface="+mj-lt"/>
                <a:ea typeface="+mj-ea"/>
                <a:cs typeface="+mj-cs"/>
                <a:sym typeface="Helvetica Neue"/>
              </a:rPr>
              <a:t>Ryggdunk - buktryck</a:t>
            </a:r>
          </a:p>
          <a:p>
            <a:pPr marL="171450" indent="-171450" rtl="0">
              <a:buFontTx/>
              <a:buChar char="-"/>
            </a:pPr>
            <a:endParaRPr lang="sv-SE" sz="1200" b="0" i="0" dirty="0">
              <a:effectLst/>
              <a:latin typeface="+mj-lt"/>
              <a:ea typeface="+mj-ea"/>
              <a:cs typeface="+mj-cs"/>
              <a:sym typeface="Helvetica Neue"/>
            </a:endParaRPr>
          </a:p>
          <a:p>
            <a:pPr marL="116378" lvl="0" indent="-116378">
              <a:defRPr sz="1800"/>
            </a:pPr>
            <a:endParaRPr lang="sv-SE" sz="1400" i="0" dirty="0"/>
          </a:p>
          <a:p>
            <a:pPr rtl="0"/>
            <a:r>
              <a:rPr lang="sv-SE" sz="1200" b="1" i="0" dirty="0">
                <a:effectLst/>
                <a:latin typeface="+mj-lt"/>
                <a:ea typeface="+mj-ea"/>
                <a:cs typeface="+mj-cs"/>
                <a:sym typeface="Helvetica Neue"/>
              </a:rPr>
              <a:t>B:</a:t>
            </a:r>
          </a:p>
          <a:p>
            <a:pPr rtl="0"/>
            <a:r>
              <a:rPr lang="sv-SE" sz="1200" b="0" i="0" dirty="0">
                <a:effectLst/>
                <a:latin typeface="+mj-lt"/>
                <a:ea typeface="+mj-ea"/>
                <a:cs typeface="+mj-cs"/>
                <a:sym typeface="Helvetica Neue"/>
              </a:rPr>
              <a:t>Bedöm andning. </a:t>
            </a:r>
          </a:p>
          <a:p>
            <a:pPr marL="0" indent="0" rtl="0">
              <a:buFontTx/>
              <a:buNone/>
            </a:pPr>
            <a:r>
              <a:rPr lang="sv-SE" sz="1200" b="0" i="0" dirty="0">
                <a:effectLst/>
                <a:latin typeface="+mj-lt"/>
                <a:ea typeface="+mj-ea"/>
                <a:cs typeface="+mj-cs"/>
                <a:sym typeface="Helvetica Neue"/>
              </a:rPr>
              <a:t>- Kontrollera hur personen andas. Om medvetslöshet med normal andning -lägg i stabilt sidoläge. </a:t>
            </a:r>
          </a:p>
          <a:p>
            <a:pPr rtl="0"/>
            <a:r>
              <a:rPr lang="sv-SE" sz="1200" b="0" i="0" dirty="0">
                <a:effectLst/>
                <a:latin typeface="+mj-lt"/>
                <a:ea typeface="+mj-ea"/>
                <a:cs typeface="+mj-cs"/>
                <a:sym typeface="Helvetica Neue"/>
              </a:rPr>
              <a:t>- Om ingen andning eller onormal andning, larma 112 och starta hjärt-lungräddning. </a:t>
            </a:r>
          </a:p>
          <a:p>
            <a:pPr rtl="0"/>
            <a:r>
              <a:rPr lang="sv-SE" sz="1200" b="0" i="0" dirty="0">
                <a:effectLst/>
                <a:latin typeface="+mj-lt"/>
                <a:ea typeface="+mj-ea"/>
                <a:cs typeface="+mj-cs"/>
                <a:sym typeface="Helvetica Neue"/>
              </a:rPr>
              <a:t>- Underlätta andningen genom att lossa åtsittande kläder, halsband, avlägsna slips eller halsduk, placera i </a:t>
            </a:r>
            <a:r>
              <a:rPr lang="sv-SE" sz="1200" b="0" i="0" dirty="0" err="1">
                <a:effectLst/>
                <a:latin typeface="+mj-lt"/>
                <a:ea typeface="+mj-ea"/>
                <a:cs typeface="+mj-cs"/>
                <a:sym typeface="Helvetica Neue"/>
              </a:rPr>
              <a:t>hjärtläge</a:t>
            </a:r>
            <a:r>
              <a:rPr lang="sv-SE" sz="1200" b="0" i="0" dirty="0">
                <a:effectLst/>
                <a:latin typeface="+mj-lt"/>
                <a:ea typeface="+mj-ea"/>
                <a:cs typeface="+mj-cs"/>
                <a:sym typeface="Helvetica Neue"/>
              </a:rPr>
              <a:t> om andning en är försvårad.</a:t>
            </a:r>
          </a:p>
          <a:p>
            <a:pPr rtl="0"/>
            <a:endParaRPr lang="sv-SE" sz="1200" b="0" i="0" dirty="0">
              <a:effectLst/>
              <a:latin typeface="+mj-lt"/>
              <a:ea typeface="+mj-ea"/>
              <a:cs typeface="+mj-cs"/>
              <a:sym typeface="Helvetica Neue"/>
            </a:endParaRPr>
          </a:p>
          <a:p>
            <a:pPr rtl="0"/>
            <a:endParaRPr lang="sv-SE" sz="1200" b="1" i="0" dirty="0">
              <a:effectLst/>
              <a:latin typeface="+mj-lt"/>
              <a:ea typeface="+mj-ea"/>
              <a:cs typeface="+mj-cs"/>
              <a:sym typeface="Helvetica Neue"/>
            </a:endParaRPr>
          </a:p>
          <a:p>
            <a:pPr rtl="0"/>
            <a:r>
              <a:rPr lang="sv-SE" sz="1200" b="1" i="0" dirty="0">
                <a:effectLst/>
                <a:latin typeface="+mj-lt"/>
                <a:ea typeface="+mj-ea"/>
                <a:cs typeface="+mj-cs"/>
                <a:sym typeface="Helvetica Neue"/>
              </a:rPr>
              <a:t>C:</a:t>
            </a:r>
          </a:p>
          <a:p>
            <a:pPr rtl="0"/>
            <a:r>
              <a:rPr lang="sv-SE" sz="1200" b="0" i="0" dirty="0">
                <a:effectLst/>
                <a:latin typeface="+mj-lt"/>
                <a:ea typeface="+mj-ea"/>
                <a:cs typeface="+mj-cs"/>
                <a:sym typeface="Helvetica Neue"/>
              </a:rPr>
              <a:t>Cirkulation. </a:t>
            </a:r>
          </a:p>
          <a:p>
            <a:pPr rtl="0"/>
            <a:r>
              <a:rPr lang="sv-SE" sz="1200" b="0" i="0" dirty="0">
                <a:effectLst/>
                <a:latin typeface="+mj-lt"/>
                <a:ea typeface="+mj-ea"/>
                <a:cs typeface="+mj-cs"/>
                <a:sym typeface="Helvetica Neue"/>
              </a:rPr>
              <a:t>- Förebygg cirkulationssvikt genom att stoppa blödningar, lägg förband på öppna sår/skador.</a:t>
            </a:r>
          </a:p>
          <a:p>
            <a:pPr rtl="0"/>
            <a:r>
              <a:rPr lang="sv-SE" sz="1200" b="0" i="0" dirty="0">
                <a:effectLst/>
                <a:latin typeface="+mj-lt"/>
                <a:ea typeface="+mj-ea"/>
                <a:cs typeface="+mj-cs"/>
                <a:sym typeface="Helvetica Neue"/>
              </a:rPr>
              <a:t>- Förhindra avkylning.</a:t>
            </a:r>
          </a:p>
          <a:p>
            <a:pPr rtl="0"/>
            <a:r>
              <a:rPr lang="sv-SE" sz="1200" b="0" i="0" dirty="0">
                <a:effectLst/>
                <a:latin typeface="+mj-lt"/>
                <a:ea typeface="+mj-ea"/>
                <a:cs typeface="+mj-cs"/>
                <a:sym typeface="Helvetica Neue"/>
              </a:rPr>
              <a:t>-</a:t>
            </a:r>
            <a:r>
              <a:rPr lang="sv-SE" sz="1200" b="0" i="0" baseline="0" dirty="0">
                <a:effectLst/>
                <a:latin typeface="+mj-lt"/>
                <a:ea typeface="+mj-ea"/>
                <a:cs typeface="+mj-cs"/>
                <a:sym typeface="Helvetica Neue"/>
              </a:rPr>
              <a:t> </a:t>
            </a:r>
            <a:r>
              <a:rPr lang="sv-SE" sz="1200" b="0" i="0" dirty="0">
                <a:effectLst/>
                <a:latin typeface="+mj-lt"/>
                <a:ea typeface="+mj-ea"/>
                <a:cs typeface="+mj-cs"/>
                <a:sym typeface="Helvetica Neue"/>
              </a:rPr>
              <a:t>Låt personen vara i stillhet. </a:t>
            </a:r>
          </a:p>
          <a:p>
            <a:endParaRPr lang="sv-SE" sz="1200" i="0" dirty="0">
              <a:effectLst/>
              <a:latin typeface="+mj-lt"/>
              <a:ea typeface="+mj-ea"/>
              <a:cs typeface="+mj-cs"/>
              <a:sym typeface="Helvetica Neue"/>
            </a:endParaRPr>
          </a:p>
          <a:p>
            <a:r>
              <a:rPr lang="sv-SE" sz="1200" b="1" i="0" dirty="0">
                <a:effectLst/>
                <a:latin typeface="+mj-lt"/>
                <a:ea typeface="+mj-ea"/>
                <a:cs typeface="+mj-cs"/>
                <a:sym typeface="Helvetica Neue"/>
              </a:rPr>
              <a:t>D:</a:t>
            </a:r>
            <a:br>
              <a:rPr lang="sv-SE" sz="1200" i="0" dirty="0">
                <a:effectLst/>
                <a:latin typeface="+mj-lt"/>
                <a:ea typeface="+mj-ea"/>
                <a:cs typeface="+mj-cs"/>
                <a:sym typeface="Helvetica Neue"/>
              </a:rPr>
            </a:br>
            <a:r>
              <a:rPr lang="sv-SE" sz="1200" i="0" dirty="0">
                <a:effectLst/>
                <a:latin typeface="+mj-lt"/>
                <a:ea typeface="+mj-ea"/>
                <a:cs typeface="+mj-cs"/>
                <a:sym typeface="Helvetica Neue"/>
              </a:rPr>
              <a:t>Dysfunktion.</a:t>
            </a:r>
          </a:p>
          <a:p>
            <a:r>
              <a:rPr lang="sv-SE" sz="1200" i="0" dirty="0">
                <a:effectLst/>
                <a:latin typeface="+mj-lt"/>
                <a:ea typeface="+mj-ea"/>
                <a:cs typeface="+mj-cs"/>
                <a:sym typeface="Helvetica Neue"/>
              </a:rPr>
              <a:t>Kontrollera personens allmänna tillstånd. Med dysfunktion tänker man ”är det något hos personen som inte fungerar som det bör”</a:t>
            </a:r>
            <a:endParaRPr lang="sv-SE" dirty="0"/>
          </a:p>
          <a:p>
            <a:pPr marL="171450" indent="-171450">
              <a:buFontTx/>
              <a:buChar char="-"/>
            </a:pPr>
            <a:r>
              <a:rPr lang="sv-SE" dirty="0"/>
              <a:t>Talar osammanhängande</a:t>
            </a:r>
          </a:p>
          <a:p>
            <a:pPr marL="171450" indent="-171450">
              <a:buFontTx/>
              <a:buChar char="-"/>
            </a:pPr>
            <a:r>
              <a:rPr lang="sv-SE" dirty="0"/>
              <a:t>Problem att röra sig</a:t>
            </a:r>
          </a:p>
          <a:p>
            <a:pPr marL="171450" indent="-171450">
              <a:buFontTx/>
              <a:buChar char="-"/>
            </a:pPr>
            <a:r>
              <a:rPr lang="sv-SE" dirty="0"/>
              <a:t>Påverkad</a:t>
            </a:r>
          </a:p>
          <a:p>
            <a:pPr marL="171450" indent="-171450">
              <a:buFontTx/>
              <a:buChar char="-"/>
            </a:pPr>
            <a:r>
              <a:rPr lang="sv-SE" dirty="0"/>
              <a:t>Frakturer</a:t>
            </a:r>
          </a:p>
          <a:p>
            <a:pPr marL="171450" indent="-171450">
              <a:buFontTx/>
              <a:buChar char="-"/>
            </a:pPr>
            <a:endParaRPr lang="sv-SE" dirty="0"/>
          </a:p>
          <a:p>
            <a:pPr marL="0" indent="0">
              <a:buFontTx/>
              <a:buNone/>
            </a:pPr>
            <a:r>
              <a:rPr lang="sv-SE" dirty="0"/>
              <a:t>Avancerad info</a:t>
            </a:r>
          </a:p>
          <a:p>
            <a:pPr algn="l">
              <a:buFont typeface="Arial" panose="020B0604020202020204" pitchFamily="34" charset="0"/>
              <a:buChar char="•"/>
            </a:pPr>
            <a:r>
              <a:rPr lang="sv-SE" b="0" i="0" dirty="0">
                <a:solidFill>
                  <a:srgbClr val="202122"/>
                </a:solidFill>
                <a:effectLst/>
                <a:latin typeface="Arial" panose="020B0604020202020204" pitchFamily="34" charset="0"/>
              </a:rPr>
              <a:t>A - </a:t>
            </a:r>
            <a:r>
              <a:rPr lang="sv-SE" b="0" i="1" dirty="0">
                <a:solidFill>
                  <a:srgbClr val="202122"/>
                </a:solidFill>
                <a:effectLst/>
                <a:latin typeface="Arial" panose="020B0604020202020204" pitchFamily="34" charset="0"/>
              </a:rPr>
              <a:t>Alert</a:t>
            </a:r>
            <a:r>
              <a:rPr lang="sv-SE" b="0" i="0" dirty="0">
                <a:solidFill>
                  <a:srgbClr val="202122"/>
                </a:solidFill>
                <a:effectLst/>
                <a:latin typeface="Arial" panose="020B0604020202020204" pitchFamily="34" charset="0"/>
              </a:rPr>
              <a:t>, patienten är fullt vaken</a:t>
            </a:r>
          </a:p>
          <a:p>
            <a:pPr algn="l">
              <a:buFont typeface="Arial" panose="020B0604020202020204" pitchFamily="34" charset="0"/>
              <a:buChar char="•"/>
            </a:pPr>
            <a:r>
              <a:rPr lang="sv-SE" b="0" i="0" dirty="0">
                <a:solidFill>
                  <a:srgbClr val="202122"/>
                </a:solidFill>
                <a:effectLst/>
                <a:latin typeface="Arial" panose="020B0604020202020204" pitchFamily="34" charset="0"/>
              </a:rPr>
              <a:t>V - </a:t>
            </a:r>
            <a:r>
              <a:rPr lang="sv-SE" b="0" i="1" dirty="0">
                <a:solidFill>
                  <a:srgbClr val="202122"/>
                </a:solidFill>
                <a:effectLst/>
                <a:latin typeface="Arial" panose="020B0604020202020204" pitchFamily="34" charset="0"/>
              </a:rPr>
              <a:t>Verbal </a:t>
            </a:r>
            <a:r>
              <a:rPr lang="sv-SE" b="0" i="1" dirty="0" err="1">
                <a:solidFill>
                  <a:srgbClr val="202122"/>
                </a:solidFill>
                <a:effectLst/>
                <a:latin typeface="Arial" panose="020B0604020202020204" pitchFamily="34" charset="0"/>
              </a:rPr>
              <a:t>responsive</a:t>
            </a:r>
            <a:r>
              <a:rPr lang="sv-SE" b="0" i="0" dirty="0">
                <a:solidFill>
                  <a:srgbClr val="202122"/>
                </a:solidFill>
                <a:effectLst/>
                <a:latin typeface="Arial" panose="020B0604020202020204" pitchFamily="34" charset="0"/>
              </a:rPr>
              <a:t>, slö men reagerar på tilltal</a:t>
            </a:r>
          </a:p>
          <a:p>
            <a:pPr algn="l">
              <a:buFont typeface="Arial" panose="020B0604020202020204" pitchFamily="34" charset="0"/>
              <a:buChar char="•"/>
            </a:pPr>
            <a:r>
              <a:rPr lang="sv-SE" b="0" i="0" dirty="0">
                <a:solidFill>
                  <a:srgbClr val="202122"/>
                </a:solidFill>
                <a:effectLst/>
                <a:latin typeface="Arial" panose="020B0604020202020204" pitchFamily="34" charset="0"/>
              </a:rPr>
              <a:t>P - </a:t>
            </a:r>
            <a:r>
              <a:rPr lang="sv-SE" b="0" i="1" dirty="0">
                <a:solidFill>
                  <a:srgbClr val="202122"/>
                </a:solidFill>
                <a:effectLst/>
                <a:latin typeface="Arial" panose="020B0604020202020204" pitchFamily="34" charset="0"/>
              </a:rPr>
              <a:t>Pain </a:t>
            </a:r>
            <a:r>
              <a:rPr lang="sv-SE" b="0" i="1" dirty="0" err="1">
                <a:solidFill>
                  <a:srgbClr val="202122"/>
                </a:solidFill>
                <a:effectLst/>
                <a:latin typeface="Arial" panose="020B0604020202020204" pitchFamily="34" charset="0"/>
              </a:rPr>
              <a:t>responsive</a:t>
            </a:r>
            <a:r>
              <a:rPr lang="sv-SE" b="0" i="0" dirty="0">
                <a:solidFill>
                  <a:srgbClr val="202122"/>
                </a:solidFill>
                <a:effectLst/>
                <a:latin typeface="Arial" panose="020B0604020202020204" pitchFamily="34" charset="0"/>
              </a:rPr>
              <a:t>, reagerar på </a:t>
            </a:r>
            <a:r>
              <a:rPr lang="sv-SE" b="0" i="0" u="none" strike="noStrike" dirty="0">
                <a:solidFill>
                  <a:srgbClr val="0645AD"/>
                </a:solidFill>
                <a:effectLst/>
                <a:latin typeface="Arial" panose="020B0604020202020204" pitchFamily="34" charset="0"/>
              </a:rPr>
              <a:t>smärta</a:t>
            </a:r>
            <a:endParaRPr lang="sv-SE" b="0" i="0" dirty="0">
              <a:solidFill>
                <a:srgbClr val="202122"/>
              </a:solidFill>
              <a:effectLst/>
              <a:latin typeface="Arial" panose="020B0604020202020204" pitchFamily="34" charset="0"/>
            </a:endParaRPr>
          </a:p>
          <a:p>
            <a:pPr algn="l">
              <a:buFont typeface="Arial" panose="020B0604020202020204" pitchFamily="34" charset="0"/>
              <a:buChar char="•"/>
            </a:pPr>
            <a:r>
              <a:rPr lang="sv-SE" b="0" i="0" dirty="0">
                <a:solidFill>
                  <a:srgbClr val="202122"/>
                </a:solidFill>
                <a:effectLst/>
                <a:latin typeface="Arial" panose="020B0604020202020204" pitchFamily="34" charset="0"/>
              </a:rPr>
              <a:t>U - </a:t>
            </a:r>
            <a:r>
              <a:rPr lang="sv-SE" b="0" i="1" dirty="0" err="1">
                <a:solidFill>
                  <a:srgbClr val="202122"/>
                </a:solidFill>
                <a:effectLst/>
                <a:latin typeface="Arial" panose="020B0604020202020204" pitchFamily="34" charset="0"/>
              </a:rPr>
              <a:t>Unresponsive</a:t>
            </a:r>
            <a:r>
              <a:rPr lang="sv-SE" b="0" i="0" dirty="0">
                <a:solidFill>
                  <a:srgbClr val="202122"/>
                </a:solidFill>
                <a:effectLst/>
                <a:latin typeface="Arial" panose="020B0604020202020204" pitchFamily="34" charset="0"/>
              </a:rPr>
              <a:t>, ingen reaktion</a:t>
            </a:r>
          </a:p>
          <a:p>
            <a:endParaRPr lang="sv-SE" dirty="0"/>
          </a:p>
          <a:p>
            <a:r>
              <a:rPr lang="sv-SE" dirty="0"/>
              <a:t>S - Situation</a:t>
            </a:r>
          </a:p>
          <a:p>
            <a:r>
              <a:rPr lang="sv-SE" dirty="0"/>
              <a:t>B - Bakgrund</a:t>
            </a:r>
          </a:p>
          <a:p>
            <a:r>
              <a:rPr lang="sv-SE" dirty="0"/>
              <a:t>A - Aktuellt</a:t>
            </a:r>
          </a:p>
          <a:p>
            <a:r>
              <a:rPr lang="sv-SE" dirty="0"/>
              <a:t>R - Rekommendationer</a:t>
            </a:r>
          </a:p>
          <a:p>
            <a:pPr marL="171450" indent="-171450">
              <a:buFontTx/>
              <a:buChar char="-"/>
            </a:pPr>
            <a:endParaRPr lang="sv-SE" dirty="0"/>
          </a:p>
          <a:p>
            <a:endParaRPr lang="sv-SE" dirty="0"/>
          </a:p>
          <a:p>
            <a:r>
              <a:rPr lang="sv-SE" dirty="0"/>
              <a:t>VIKTIGT! Man måste alltid utgå från personens habitat-tillstånd. DVS. När man bemöter en person man inte känner kan denne ha nedsatt ta- förmåga sedan tidigare. Därför viktigt att försöka kommunicera tidigare sjukdomsbild. </a:t>
            </a:r>
          </a:p>
          <a:p>
            <a:endParaRPr lang="sv-SE" dirty="0"/>
          </a:p>
          <a:p>
            <a:r>
              <a:rPr lang="sv-SE" b="1" dirty="0"/>
              <a:t>E:</a:t>
            </a:r>
          </a:p>
          <a:p>
            <a:r>
              <a:rPr lang="sv-SE" b="1" dirty="0"/>
              <a:t>Exponering.</a:t>
            </a:r>
          </a:p>
          <a:p>
            <a:r>
              <a:rPr lang="sv-SE" b="0" dirty="0"/>
              <a:t>- Avbryt exponering mot kyla, värme, rök, allergener, kem</a:t>
            </a:r>
          </a:p>
          <a:p>
            <a:r>
              <a:rPr lang="sv-SE" b="0" dirty="0"/>
              <a:t>- Dolda skador</a:t>
            </a:r>
          </a:p>
        </p:txBody>
      </p:sp>
      <p:sp>
        <p:nvSpPr>
          <p:cNvPr id="4" name="Platshållare för bildnummer 3"/>
          <p:cNvSpPr>
            <a:spLocks noGrp="1"/>
          </p:cNvSpPr>
          <p:nvPr>
            <p:ph type="sldNum" sz="quarter" idx="5"/>
          </p:nvPr>
        </p:nvSpPr>
        <p:spPr/>
        <p:txBody>
          <a:bodyPr/>
          <a:lstStyle/>
          <a:p>
            <a:fld id="{A6C35269-9E7C-CF47-B684-1FCDB403BE4F}" type="slidenum">
              <a:rPr lang="sv-SE" smtClean="0"/>
              <a:t>4</a:t>
            </a:fld>
            <a:endParaRPr lang="sv-SE"/>
          </a:p>
        </p:txBody>
      </p:sp>
    </p:spTree>
    <p:extLst>
      <p:ext uri="{BB962C8B-B14F-4D97-AF65-F5344CB8AC3E}">
        <p14:creationId xmlns:p14="http://schemas.microsoft.com/office/powerpoint/2010/main" val="336800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C35269-9E7C-CF47-B684-1FCDB403BE4F}" type="slidenum">
              <a:rPr lang="sv-SE" smtClean="0"/>
              <a:t>5</a:t>
            </a:fld>
            <a:endParaRPr lang="sv-SE"/>
          </a:p>
        </p:txBody>
      </p:sp>
    </p:spTree>
    <p:extLst>
      <p:ext uri="{BB962C8B-B14F-4D97-AF65-F5344CB8AC3E}">
        <p14:creationId xmlns:p14="http://schemas.microsoft.com/office/powerpoint/2010/main" val="761493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dirty="0">
                <a:effectLst/>
                <a:latin typeface="+mj-lt"/>
                <a:ea typeface="+mj-ea"/>
                <a:cs typeface="+mj-cs"/>
                <a:sym typeface="Helvetica Neue"/>
              </a:rPr>
              <a:t>A:</a:t>
            </a:r>
          </a:p>
          <a:p>
            <a:pPr rtl="0"/>
            <a:r>
              <a:rPr lang="sv-SE" sz="1200" b="0" i="0" dirty="0">
                <a:effectLst/>
                <a:latin typeface="+mj-lt"/>
                <a:ea typeface="+mj-ea"/>
                <a:cs typeface="+mj-cs"/>
                <a:sym typeface="Helvetica Neue"/>
              </a:rPr>
              <a:t>Andning. </a:t>
            </a:r>
          </a:p>
          <a:p>
            <a:pPr marL="171450" indent="-171450" rtl="0">
              <a:buFontTx/>
              <a:buChar char="-"/>
            </a:pPr>
            <a:r>
              <a:rPr lang="sv-SE" sz="1200" b="0" i="0" dirty="0">
                <a:effectLst/>
                <a:latin typeface="+mj-lt"/>
                <a:ea typeface="+mj-ea"/>
                <a:cs typeface="+mj-cs"/>
                <a:sym typeface="Helvetica Neue"/>
              </a:rPr>
              <a:t>Skapa en öppen luftväg </a:t>
            </a:r>
          </a:p>
          <a:p>
            <a:pPr marL="171450" indent="-171450" rtl="0">
              <a:buFontTx/>
              <a:buChar char="-"/>
            </a:pPr>
            <a:r>
              <a:rPr lang="sv-SE" sz="1200" b="0" i="0" dirty="0">
                <a:effectLst/>
                <a:latin typeface="+mj-lt"/>
                <a:ea typeface="+mj-ea"/>
                <a:cs typeface="+mj-cs"/>
                <a:sym typeface="Helvetica Neue"/>
              </a:rPr>
              <a:t>Ryggdunk – buktryck</a:t>
            </a:r>
          </a:p>
          <a:p>
            <a:pPr marL="171450" indent="-171450" rtl="0">
              <a:buFontTx/>
              <a:buChar char="-"/>
            </a:pPr>
            <a:endParaRPr lang="sv-SE" sz="1200" b="0" i="0" dirty="0">
              <a:effectLst/>
              <a:latin typeface="+mj-lt"/>
              <a:ea typeface="+mj-ea"/>
              <a:cs typeface="+mj-cs"/>
              <a:sym typeface="Helvetica Neue"/>
            </a:endParaRPr>
          </a:p>
          <a:p>
            <a:pPr marL="171450" indent="-171450" rtl="0">
              <a:buFontTx/>
              <a:buChar char="-"/>
            </a:pPr>
            <a:r>
              <a:rPr lang="sv-SE" sz="1200" b="0" i="0" dirty="0">
                <a:effectLst/>
                <a:latin typeface="+mj-lt"/>
                <a:ea typeface="+mj-ea"/>
                <a:cs typeface="+mj-cs"/>
                <a:sym typeface="Helvetica Neue"/>
              </a:rPr>
              <a:t>Luta huvudet bakåt</a:t>
            </a:r>
          </a:p>
          <a:p>
            <a:pPr marL="171450" indent="-171450" rtl="0">
              <a:buFontTx/>
              <a:buChar char="-"/>
            </a:pPr>
            <a:r>
              <a:rPr lang="sv-SE" sz="1200" b="0" i="0" dirty="0">
                <a:effectLst/>
                <a:latin typeface="+mj-lt"/>
                <a:ea typeface="+mj-ea"/>
                <a:cs typeface="+mj-cs"/>
                <a:sym typeface="Helvetica Neue"/>
              </a:rPr>
              <a:t>Stabilt sidoläge</a:t>
            </a:r>
          </a:p>
          <a:p>
            <a:pPr marL="171450" indent="-171450" rtl="0">
              <a:buFontTx/>
              <a:buChar char="-"/>
            </a:pPr>
            <a:r>
              <a:rPr lang="sv-SE" sz="1200" b="0" i="0" dirty="0">
                <a:effectLst/>
                <a:latin typeface="+mj-lt"/>
                <a:ea typeface="+mj-ea"/>
                <a:cs typeface="+mj-cs"/>
                <a:sym typeface="Helvetica Neue"/>
              </a:rPr>
              <a:t>Kontrollera att bröstkorgen lyfter</a:t>
            </a:r>
          </a:p>
          <a:p>
            <a:pPr marL="171450" indent="-171450" rtl="0">
              <a:buFontTx/>
              <a:buChar char="-"/>
            </a:pPr>
            <a:endParaRPr lang="sv-SE" sz="1200" b="0" i="0" dirty="0">
              <a:effectLst/>
              <a:latin typeface="+mj-lt"/>
              <a:ea typeface="+mj-ea"/>
              <a:cs typeface="+mj-cs"/>
              <a:sym typeface="Helvetica Neue"/>
            </a:endParaRPr>
          </a:p>
        </p:txBody>
      </p:sp>
      <p:sp>
        <p:nvSpPr>
          <p:cNvPr id="4" name="Platshållare för bildnummer 3"/>
          <p:cNvSpPr>
            <a:spLocks noGrp="1"/>
          </p:cNvSpPr>
          <p:nvPr>
            <p:ph type="sldNum" sz="quarter" idx="5"/>
          </p:nvPr>
        </p:nvSpPr>
        <p:spPr/>
        <p:txBody>
          <a:bodyPr/>
          <a:lstStyle/>
          <a:p>
            <a:fld id="{A6C35269-9E7C-CF47-B684-1FCDB403BE4F}" type="slidenum">
              <a:rPr lang="sv-SE" smtClean="0"/>
              <a:t>6</a:t>
            </a:fld>
            <a:endParaRPr lang="sv-SE"/>
          </a:p>
        </p:txBody>
      </p:sp>
    </p:spTree>
    <p:extLst>
      <p:ext uri="{BB962C8B-B14F-4D97-AF65-F5344CB8AC3E}">
        <p14:creationId xmlns:p14="http://schemas.microsoft.com/office/powerpoint/2010/main" val="197692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dirty="0">
                <a:effectLst/>
                <a:latin typeface="+mj-lt"/>
                <a:ea typeface="+mj-ea"/>
                <a:cs typeface="+mj-cs"/>
                <a:sym typeface="Helvetica Neue"/>
              </a:rPr>
              <a:t>A:</a:t>
            </a:r>
          </a:p>
          <a:p>
            <a:pPr rtl="0"/>
            <a:r>
              <a:rPr lang="sv-SE" sz="1200" b="0" i="0" dirty="0">
                <a:effectLst/>
                <a:latin typeface="+mj-lt"/>
                <a:ea typeface="+mj-ea"/>
                <a:cs typeface="+mj-cs"/>
                <a:sym typeface="Helvetica Neue"/>
              </a:rPr>
              <a:t>Andning. </a:t>
            </a:r>
          </a:p>
          <a:p>
            <a:pPr marL="171450" indent="-171450" rtl="0">
              <a:buFontTx/>
              <a:buChar char="-"/>
            </a:pPr>
            <a:r>
              <a:rPr lang="sv-SE" sz="1200" b="0" i="0" dirty="0">
                <a:effectLst/>
                <a:latin typeface="+mj-lt"/>
                <a:ea typeface="+mj-ea"/>
                <a:cs typeface="+mj-cs"/>
                <a:sym typeface="Helvetica Neue"/>
              </a:rPr>
              <a:t>Skapa en öppen luftväg </a:t>
            </a:r>
          </a:p>
          <a:p>
            <a:pPr marL="171450" indent="-171450" rtl="0">
              <a:buFontTx/>
              <a:buChar char="-"/>
            </a:pPr>
            <a:r>
              <a:rPr lang="sv-SE" sz="1200" b="0" i="0" dirty="0">
                <a:effectLst/>
                <a:latin typeface="+mj-lt"/>
                <a:ea typeface="+mj-ea"/>
                <a:cs typeface="+mj-cs"/>
                <a:sym typeface="Helvetica Neue"/>
              </a:rPr>
              <a:t>Ryggdunk – buktryck</a:t>
            </a:r>
          </a:p>
          <a:p>
            <a:pPr marL="171450" indent="-171450" rtl="0">
              <a:buFontTx/>
              <a:buChar char="-"/>
            </a:pPr>
            <a:endParaRPr lang="sv-SE" sz="1200" b="0" i="0" dirty="0">
              <a:effectLst/>
              <a:latin typeface="+mj-lt"/>
              <a:ea typeface="+mj-ea"/>
              <a:cs typeface="+mj-cs"/>
              <a:sym typeface="Helvetica Neue"/>
            </a:endParaRPr>
          </a:p>
          <a:p>
            <a:pPr marL="171450" indent="-171450" rtl="0">
              <a:buFontTx/>
              <a:buChar char="-"/>
            </a:pPr>
            <a:r>
              <a:rPr lang="sv-SE" sz="1200" b="0" i="0" dirty="0">
                <a:effectLst/>
                <a:latin typeface="+mj-lt"/>
                <a:ea typeface="+mj-ea"/>
                <a:cs typeface="+mj-cs"/>
                <a:sym typeface="Helvetica Neue"/>
              </a:rPr>
              <a:t>Luta huvudet bakåt</a:t>
            </a:r>
          </a:p>
          <a:p>
            <a:pPr marL="171450" indent="-171450" rtl="0">
              <a:buFontTx/>
              <a:buChar char="-"/>
            </a:pPr>
            <a:r>
              <a:rPr lang="sv-SE" sz="1200" b="0" i="0" dirty="0">
                <a:effectLst/>
                <a:latin typeface="+mj-lt"/>
                <a:ea typeface="+mj-ea"/>
                <a:cs typeface="+mj-cs"/>
                <a:sym typeface="Helvetica Neue"/>
              </a:rPr>
              <a:t>Stabilt sidoläge</a:t>
            </a:r>
          </a:p>
          <a:p>
            <a:pPr marL="171450" indent="-171450" rtl="0">
              <a:buFontTx/>
              <a:buChar char="-"/>
            </a:pPr>
            <a:r>
              <a:rPr lang="sv-SE" sz="1200" b="0" i="0" dirty="0">
                <a:effectLst/>
                <a:latin typeface="+mj-lt"/>
                <a:ea typeface="+mj-ea"/>
                <a:cs typeface="+mj-cs"/>
                <a:sym typeface="Helvetica Neue"/>
              </a:rPr>
              <a:t>Kontrollera att bröstkorgen lyfter</a:t>
            </a:r>
          </a:p>
          <a:p>
            <a:pPr marL="171450" indent="-171450" rtl="0">
              <a:buFontTx/>
              <a:buChar char="-"/>
            </a:pPr>
            <a:endParaRPr lang="sv-SE" sz="1200" b="0" i="0" dirty="0">
              <a:effectLst/>
              <a:latin typeface="+mj-lt"/>
              <a:ea typeface="+mj-ea"/>
              <a:cs typeface="+mj-cs"/>
              <a:sym typeface="Helvetica Neue"/>
            </a:endParaRPr>
          </a:p>
        </p:txBody>
      </p:sp>
      <p:sp>
        <p:nvSpPr>
          <p:cNvPr id="4" name="Platshållare för bildnummer 3"/>
          <p:cNvSpPr>
            <a:spLocks noGrp="1"/>
          </p:cNvSpPr>
          <p:nvPr>
            <p:ph type="sldNum" sz="quarter" idx="5"/>
          </p:nvPr>
        </p:nvSpPr>
        <p:spPr/>
        <p:txBody>
          <a:bodyPr/>
          <a:lstStyle/>
          <a:p>
            <a:fld id="{A6C35269-9E7C-CF47-B684-1FCDB403BE4F}" type="slidenum">
              <a:rPr lang="sv-SE" smtClean="0"/>
              <a:t>7</a:t>
            </a:fld>
            <a:endParaRPr lang="sv-SE"/>
          </a:p>
        </p:txBody>
      </p:sp>
    </p:spTree>
    <p:extLst>
      <p:ext uri="{BB962C8B-B14F-4D97-AF65-F5344CB8AC3E}">
        <p14:creationId xmlns:p14="http://schemas.microsoft.com/office/powerpoint/2010/main" val="99183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Hjärtläge</a:t>
            </a:r>
            <a:r>
              <a:rPr lang="sv-SE" dirty="0"/>
              <a:t> är ett sätt att avlasta andningsorgan</a:t>
            </a:r>
          </a:p>
          <a:p>
            <a:endParaRPr lang="sv-SE" dirty="0"/>
          </a:p>
          <a:p>
            <a:r>
              <a:rPr lang="sv-SE" dirty="0" err="1"/>
              <a:t>Ill</a:t>
            </a:r>
            <a:r>
              <a:rPr lang="sv-SE" dirty="0"/>
              <a:t>: </a:t>
            </a:r>
            <a:r>
              <a:rPr lang="sv-SE" dirty="0" err="1"/>
              <a:t>hjärtläge</a:t>
            </a:r>
            <a:endParaRPr lang="sv-SE" dirty="0"/>
          </a:p>
          <a:p>
            <a:endParaRPr lang="sv-SE" dirty="0"/>
          </a:p>
          <a:p>
            <a:pPr rtl="0"/>
            <a:r>
              <a:rPr lang="sv-SE" sz="1200" b="1" i="0" dirty="0">
                <a:effectLst/>
                <a:latin typeface="+mj-lt"/>
                <a:ea typeface="+mj-ea"/>
                <a:cs typeface="+mj-cs"/>
                <a:sym typeface="Helvetica Neue"/>
              </a:rPr>
              <a:t>B:</a:t>
            </a:r>
          </a:p>
          <a:p>
            <a:pPr rtl="0"/>
            <a:r>
              <a:rPr lang="sv-SE" sz="1200" b="0" i="0" dirty="0">
                <a:effectLst/>
                <a:latin typeface="+mj-lt"/>
                <a:ea typeface="+mj-ea"/>
                <a:cs typeface="+mj-cs"/>
                <a:sym typeface="Helvetica Neue"/>
              </a:rPr>
              <a:t>Bedöm andning. </a:t>
            </a:r>
          </a:p>
          <a:p>
            <a:pPr marL="0" indent="0" rtl="0">
              <a:buFontTx/>
              <a:buNone/>
            </a:pPr>
            <a:r>
              <a:rPr lang="sv-SE" sz="1200" b="0" i="0" dirty="0">
                <a:effectLst/>
                <a:latin typeface="+mj-lt"/>
                <a:ea typeface="+mj-ea"/>
                <a:cs typeface="+mj-cs"/>
                <a:sym typeface="Helvetica Neue"/>
              </a:rPr>
              <a:t>- Kontrollera hur personen andas. Om medvetslöshet med normal andning -lägg i stabilt sidoläge. </a:t>
            </a:r>
          </a:p>
          <a:p>
            <a:pPr rtl="0"/>
            <a:r>
              <a:rPr lang="sv-SE" sz="1200" b="0" i="0" dirty="0">
                <a:effectLst/>
                <a:latin typeface="+mj-lt"/>
                <a:ea typeface="+mj-ea"/>
                <a:cs typeface="+mj-cs"/>
                <a:sym typeface="Helvetica Neue"/>
              </a:rPr>
              <a:t>- Om ingen andning eller onormal andning, larma 112 och starta hjärt-lungräddning. </a:t>
            </a:r>
          </a:p>
          <a:p>
            <a:pPr marL="171450" indent="-171450" rtl="0">
              <a:buFontTx/>
              <a:buChar char="-"/>
            </a:pPr>
            <a:r>
              <a:rPr lang="sv-SE" sz="1200" b="0" i="0" dirty="0">
                <a:effectLst/>
                <a:latin typeface="+mj-lt"/>
                <a:ea typeface="+mj-ea"/>
                <a:cs typeface="+mj-cs"/>
                <a:sym typeface="Helvetica Neue"/>
              </a:rPr>
              <a:t>Underlätta andningen genom att lossa åtsittande kläder, halsband, avlägsna slips eller halsduk, placera i </a:t>
            </a:r>
            <a:r>
              <a:rPr lang="sv-SE" sz="1200" b="0" i="0" dirty="0" err="1">
                <a:effectLst/>
                <a:latin typeface="+mj-lt"/>
                <a:ea typeface="+mj-ea"/>
                <a:cs typeface="+mj-cs"/>
                <a:sym typeface="Helvetica Neue"/>
              </a:rPr>
              <a:t>hjärtläge</a:t>
            </a:r>
            <a:r>
              <a:rPr lang="sv-SE" sz="1200" b="0" i="0" dirty="0">
                <a:effectLst/>
                <a:latin typeface="+mj-lt"/>
                <a:ea typeface="+mj-ea"/>
                <a:cs typeface="+mj-cs"/>
                <a:sym typeface="Helvetica Neue"/>
              </a:rPr>
              <a:t> om andning en är försvårad.</a:t>
            </a:r>
          </a:p>
          <a:p>
            <a:pPr marL="171450" indent="-171450" rtl="0">
              <a:buFontTx/>
              <a:buChar char="-"/>
            </a:pPr>
            <a:endParaRPr lang="sv-SE" sz="1200" b="0" i="0" dirty="0">
              <a:effectLst/>
              <a:latin typeface="+mj-lt"/>
              <a:ea typeface="+mj-ea"/>
              <a:cs typeface="+mj-cs"/>
              <a:sym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1" dirty="0"/>
              <a:t>Om andningen är så eftersatt att man inte kan hitta den inom 10 sekunder påbörjas HLR. Hämta hjärtstartare utan att låta HLR blir fördröjd.</a:t>
            </a:r>
          </a:p>
        </p:txBody>
      </p:sp>
      <p:sp>
        <p:nvSpPr>
          <p:cNvPr id="4" name="Platshållare för bildnummer 3"/>
          <p:cNvSpPr>
            <a:spLocks noGrp="1"/>
          </p:cNvSpPr>
          <p:nvPr>
            <p:ph type="sldNum" sz="quarter" idx="5"/>
          </p:nvPr>
        </p:nvSpPr>
        <p:spPr/>
        <p:txBody>
          <a:bodyPr/>
          <a:lstStyle/>
          <a:p>
            <a:fld id="{A6C35269-9E7C-CF47-B684-1FCDB403BE4F}" type="slidenum">
              <a:rPr lang="sv-SE" smtClean="0"/>
              <a:t>8</a:t>
            </a:fld>
            <a:endParaRPr lang="sv-SE"/>
          </a:p>
        </p:txBody>
      </p:sp>
    </p:spTree>
    <p:extLst>
      <p:ext uri="{BB962C8B-B14F-4D97-AF65-F5344CB8AC3E}">
        <p14:creationId xmlns:p14="http://schemas.microsoft.com/office/powerpoint/2010/main" val="158263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dirty="0">
                <a:effectLst/>
                <a:latin typeface="+mj-lt"/>
                <a:ea typeface="+mj-ea"/>
                <a:cs typeface="+mj-cs"/>
                <a:sym typeface="Helvetica Neue"/>
              </a:rPr>
              <a:t>A:</a:t>
            </a:r>
          </a:p>
          <a:p>
            <a:pPr rtl="0"/>
            <a:r>
              <a:rPr lang="sv-SE" sz="1200" b="0" i="0" dirty="0">
                <a:effectLst/>
                <a:latin typeface="+mj-lt"/>
                <a:ea typeface="+mj-ea"/>
                <a:cs typeface="+mj-cs"/>
                <a:sym typeface="Helvetica Neue"/>
              </a:rPr>
              <a:t>Andning. </a:t>
            </a:r>
          </a:p>
          <a:p>
            <a:pPr marL="171450" indent="-171450" rtl="0">
              <a:buFontTx/>
              <a:buChar char="-"/>
            </a:pPr>
            <a:r>
              <a:rPr lang="sv-SE" sz="1200" b="0" i="0" dirty="0">
                <a:effectLst/>
                <a:latin typeface="+mj-lt"/>
                <a:ea typeface="+mj-ea"/>
                <a:cs typeface="+mj-cs"/>
                <a:sym typeface="Helvetica Neue"/>
              </a:rPr>
              <a:t>Skapa en öppen luftväg </a:t>
            </a:r>
          </a:p>
          <a:p>
            <a:pPr marL="171450" indent="-171450" rtl="0">
              <a:buFontTx/>
              <a:buChar char="-"/>
            </a:pPr>
            <a:r>
              <a:rPr lang="sv-SE" sz="1200" b="0" i="0" dirty="0">
                <a:effectLst/>
                <a:latin typeface="+mj-lt"/>
                <a:ea typeface="+mj-ea"/>
                <a:cs typeface="+mj-cs"/>
                <a:sym typeface="Helvetica Neue"/>
              </a:rPr>
              <a:t>Ryggdunk – buktryck</a:t>
            </a:r>
          </a:p>
          <a:p>
            <a:pPr marL="171450" indent="-171450" rtl="0">
              <a:buFontTx/>
              <a:buChar char="-"/>
            </a:pPr>
            <a:endParaRPr lang="sv-SE" sz="1200" b="0" i="0" dirty="0">
              <a:effectLst/>
              <a:latin typeface="+mj-lt"/>
              <a:ea typeface="+mj-ea"/>
              <a:cs typeface="+mj-cs"/>
              <a:sym typeface="Helvetica Neue"/>
            </a:endParaRPr>
          </a:p>
          <a:p>
            <a:pPr marL="171450" indent="-171450" rtl="0">
              <a:buFontTx/>
              <a:buChar char="-"/>
            </a:pPr>
            <a:r>
              <a:rPr lang="sv-SE" sz="1200" b="0" i="0" dirty="0">
                <a:effectLst/>
                <a:latin typeface="+mj-lt"/>
                <a:ea typeface="+mj-ea"/>
                <a:cs typeface="+mj-cs"/>
                <a:sym typeface="Helvetica Neue"/>
              </a:rPr>
              <a:t>Luta huvudet bakåt</a:t>
            </a:r>
          </a:p>
          <a:p>
            <a:pPr marL="171450" indent="-171450" rtl="0">
              <a:buFontTx/>
              <a:buChar char="-"/>
            </a:pPr>
            <a:r>
              <a:rPr lang="sv-SE" sz="1200" b="0" i="0" dirty="0">
                <a:effectLst/>
                <a:latin typeface="+mj-lt"/>
                <a:ea typeface="+mj-ea"/>
                <a:cs typeface="+mj-cs"/>
                <a:sym typeface="Helvetica Neue"/>
              </a:rPr>
              <a:t>Stabilt sidoläge</a:t>
            </a:r>
          </a:p>
          <a:p>
            <a:pPr marL="171450" indent="-171450" rtl="0">
              <a:buFontTx/>
              <a:buChar char="-"/>
            </a:pPr>
            <a:r>
              <a:rPr lang="sv-SE" sz="1200" b="0" i="0" dirty="0">
                <a:effectLst/>
                <a:latin typeface="+mj-lt"/>
                <a:ea typeface="+mj-ea"/>
                <a:cs typeface="+mj-cs"/>
                <a:sym typeface="Helvetica Neue"/>
              </a:rPr>
              <a:t>Kontrollera att bröstkorgen lyfter</a:t>
            </a:r>
          </a:p>
          <a:p>
            <a:pPr marL="171450" indent="-171450" rtl="0">
              <a:buFontTx/>
              <a:buChar char="-"/>
            </a:pPr>
            <a:endParaRPr lang="sv-SE" sz="1200" b="0" i="0" dirty="0">
              <a:effectLst/>
              <a:latin typeface="+mj-lt"/>
              <a:ea typeface="+mj-ea"/>
              <a:cs typeface="+mj-cs"/>
              <a:sym typeface="Helvetica Neue"/>
            </a:endParaRPr>
          </a:p>
        </p:txBody>
      </p:sp>
      <p:sp>
        <p:nvSpPr>
          <p:cNvPr id="4" name="Platshållare för bildnummer 3"/>
          <p:cNvSpPr>
            <a:spLocks noGrp="1"/>
          </p:cNvSpPr>
          <p:nvPr>
            <p:ph type="sldNum" sz="quarter" idx="5"/>
          </p:nvPr>
        </p:nvSpPr>
        <p:spPr/>
        <p:txBody>
          <a:bodyPr/>
          <a:lstStyle/>
          <a:p>
            <a:fld id="{A6C35269-9E7C-CF47-B684-1FCDB403BE4F}" type="slidenum">
              <a:rPr lang="sv-SE" smtClean="0"/>
              <a:t>9</a:t>
            </a:fld>
            <a:endParaRPr lang="sv-SE"/>
          </a:p>
        </p:txBody>
      </p:sp>
    </p:spTree>
    <p:extLst>
      <p:ext uri="{BB962C8B-B14F-4D97-AF65-F5344CB8AC3E}">
        <p14:creationId xmlns:p14="http://schemas.microsoft.com/office/powerpoint/2010/main" val="3917918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Hjärtläge</a:t>
            </a:r>
            <a:r>
              <a:rPr lang="sv-SE" dirty="0"/>
              <a:t> är ett sätt att avlasta andningsorgan</a:t>
            </a:r>
          </a:p>
          <a:p>
            <a:endParaRPr lang="sv-SE" dirty="0"/>
          </a:p>
          <a:p>
            <a:r>
              <a:rPr lang="sv-SE" dirty="0" err="1"/>
              <a:t>Ill</a:t>
            </a:r>
            <a:r>
              <a:rPr lang="sv-SE" dirty="0"/>
              <a:t>: </a:t>
            </a:r>
            <a:r>
              <a:rPr lang="sv-SE" dirty="0" err="1"/>
              <a:t>hjärtläge</a:t>
            </a:r>
            <a:endParaRPr lang="sv-SE" dirty="0"/>
          </a:p>
          <a:p>
            <a:endParaRPr lang="sv-SE" dirty="0"/>
          </a:p>
          <a:p>
            <a:pPr rtl="0"/>
            <a:r>
              <a:rPr lang="sv-SE" sz="1200" b="1" i="0" dirty="0">
                <a:effectLst/>
                <a:latin typeface="+mj-lt"/>
                <a:ea typeface="+mj-ea"/>
                <a:cs typeface="+mj-cs"/>
                <a:sym typeface="Helvetica Neue"/>
              </a:rPr>
              <a:t>B:</a:t>
            </a:r>
          </a:p>
          <a:p>
            <a:pPr rtl="0"/>
            <a:r>
              <a:rPr lang="sv-SE" sz="1200" b="0" i="0" dirty="0">
                <a:effectLst/>
                <a:latin typeface="+mj-lt"/>
                <a:ea typeface="+mj-ea"/>
                <a:cs typeface="+mj-cs"/>
                <a:sym typeface="Helvetica Neue"/>
              </a:rPr>
              <a:t>Bedöm andning. </a:t>
            </a:r>
          </a:p>
          <a:p>
            <a:pPr marL="0" indent="0" rtl="0">
              <a:buFontTx/>
              <a:buNone/>
            </a:pPr>
            <a:r>
              <a:rPr lang="sv-SE" sz="1200" b="0" i="0" dirty="0">
                <a:effectLst/>
                <a:latin typeface="+mj-lt"/>
                <a:ea typeface="+mj-ea"/>
                <a:cs typeface="+mj-cs"/>
                <a:sym typeface="Helvetica Neue"/>
              </a:rPr>
              <a:t>- Kontrollera hur personen andas. Om medvetslöshet med normal andning -lägg i stabilt sidoläge. </a:t>
            </a:r>
          </a:p>
          <a:p>
            <a:pPr rtl="0"/>
            <a:r>
              <a:rPr lang="sv-SE" sz="1200" b="0" i="0" dirty="0">
                <a:effectLst/>
                <a:latin typeface="+mj-lt"/>
                <a:ea typeface="+mj-ea"/>
                <a:cs typeface="+mj-cs"/>
                <a:sym typeface="Helvetica Neue"/>
              </a:rPr>
              <a:t>- Om ingen andning eller onormal andning, larma 112 och starta hjärt-lungräddning. </a:t>
            </a:r>
          </a:p>
          <a:p>
            <a:pPr marL="171450" indent="-171450" rtl="0">
              <a:buFontTx/>
              <a:buChar char="-"/>
            </a:pPr>
            <a:r>
              <a:rPr lang="sv-SE" sz="1200" b="0" i="0" dirty="0">
                <a:effectLst/>
                <a:latin typeface="+mj-lt"/>
                <a:ea typeface="+mj-ea"/>
                <a:cs typeface="+mj-cs"/>
                <a:sym typeface="Helvetica Neue"/>
              </a:rPr>
              <a:t>Underlätta andningen genom att lossa åtsittande kläder, halsband, avlägsna slips eller halsduk, placera i </a:t>
            </a:r>
            <a:r>
              <a:rPr lang="sv-SE" sz="1200" b="0" i="0" dirty="0" err="1">
                <a:effectLst/>
                <a:latin typeface="+mj-lt"/>
                <a:ea typeface="+mj-ea"/>
                <a:cs typeface="+mj-cs"/>
                <a:sym typeface="Helvetica Neue"/>
              </a:rPr>
              <a:t>hjärtläge</a:t>
            </a:r>
            <a:r>
              <a:rPr lang="sv-SE" sz="1200" b="0" i="0" dirty="0">
                <a:effectLst/>
                <a:latin typeface="+mj-lt"/>
                <a:ea typeface="+mj-ea"/>
                <a:cs typeface="+mj-cs"/>
                <a:sym typeface="Helvetica Neue"/>
              </a:rPr>
              <a:t> om andning en är försvårad.</a:t>
            </a:r>
          </a:p>
          <a:p>
            <a:pPr marL="171450" indent="-171450" rtl="0">
              <a:buFontTx/>
              <a:buChar char="-"/>
            </a:pPr>
            <a:endParaRPr lang="sv-SE" sz="1200" b="0" i="0" dirty="0">
              <a:effectLst/>
              <a:latin typeface="+mj-lt"/>
              <a:ea typeface="+mj-ea"/>
              <a:cs typeface="+mj-cs"/>
              <a:sym typeface="Helvetica Neu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1" dirty="0"/>
              <a:t>Om andningen är så eftersatt att man inte kan hitta den inom 10 sekunder påbörjas HLR. Hämta hjärtstartare utan att låta HLR blir fördröjd.</a:t>
            </a:r>
          </a:p>
        </p:txBody>
      </p:sp>
      <p:sp>
        <p:nvSpPr>
          <p:cNvPr id="4" name="Platshållare för bildnummer 3"/>
          <p:cNvSpPr>
            <a:spLocks noGrp="1"/>
          </p:cNvSpPr>
          <p:nvPr>
            <p:ph type="sldNum" sz="quarter" idx="5"/>
          </p:nvPr>
        </p:nvSpPr>
        <p:spPr/>
        <p:txBody>
          <a:bodyPr/>
          <a:lstStyle/>
          <a:p>
            <a:fld id="{A6C35269-9E7C-CF47-B684-1FCDB403BE4F}" type="slidenum">
              <a:rPr lang="sv-SE" smtClean="0"/>
              <a:t>10</a:t>
            </a:fld>
            <a:endParaRPr lang="sv-SE"/>
          </a:p>
        </p:txBody>
      </p:sp>
    </p:spTree>
    <p:extLst>
      <p:ext uri="{BB962C8B-B14F-4D97-AF65-F5344CB8AC3E}">
        <p14:creationId xmlns:p14="http://schemas.microsoft.com/office/powerpoint/2010/main" val="509329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i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3CE374-A977-AA4C-9A20-F52613C5AFD2}"/>
              </a:ext>
            </a:extLst>
          </p:cNvPr>
          <p:cNvSpPr>
            <a:spLocks noGrp="1"/>
          </p:cNvSpPr>
          <p:nvPr>
            <p:ph type="ctrTitle" hasCustomPrompt="1"/>
          </p:nvPr>
        </p:nvSpPr>
        <p:spPr>
          <a:xfrm>
            <a:off x="1524000" y="1122363"/>
            <a:ext cx="9144000" cy="2387600"/>
          </a:xfrm>
        </p:spPr>
        <p:txBody>
          <a:bodyPr anchor="b">
            <a:normAutofit/>
          </a:bodyPr>
          <a:lstStyle>
            <a:lvl1pPr marL="7938" indent="0" algn="l">
              <a:tabLst/>
              <a:defRPr sz="7000" b="0">
                <a:solidFill>
                  <a:schemeClr val="bg1"/>
                </a:solidFill>
                <a:latin typeface="+mj-lt"/>
              </a:defRPr>
            </a:lvl1pPr>
          </a:lstStyle>
          <a:p>
            <a:r>
              <a:rPr lang="sv-SE" dirty="0"/>
              <a:t>Titel på presentationen</a:t>
            </a:r>
          </a:p>
        </p:txBody>
      </p:sp>
      <p:sp>
        <p:nvSpPr>
          <p:cNvPr id="3" name="Underrubrik 2">
            <a:extLst>
              <a:ext uri="{FF2B5EF4-FFF2-40B4-BE49-F238E27FC236}">
                <a16:creationId xmlns:a16="http://schemas.microsoft.com/office/drawing/2014/main" id="{8729CF7C-44B7-1D45-A256-18D2AF206B52}"/>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datum 7">
            <a:extLst>
              <a:ext uri="{FF2B5EF4-FFF2-40B4-BE49-F238E27FC236}">
                <a16:creationId xmlns:a16="http://schemas.microsoft.com/office/drawing/2014/main" id="{D18386A4-C8D4-C27D-EBEC-E57720E4BB7D}"/>
              </a:ext>
            </a:extLst>
          </p:cNvPr>
          <p:cNvSpPr>
            <a:spLocks noGrp="1"/>
          </p:cNvSpPr>
          <p:nvPr>
            <p:ph type="dt" sz="half" idx="10"/>
          </p:nvPr>
        </p:nvSpPr>
        <p:spPr/>
        <p:txBody>
          <a:bodyPr/>
          <a:lstStyle/>
          <a:p>
            <a:fld id="{52CA1E4A-4B1A-DE41-9E0E-975F1BF49F9E}" type="datetime1">
              <a:rPr lang="sv-SE" smtClean="0"/>
              <a:t>2023-10-05</a:t>
            </a:fld>
            <a:endParaRPr lang="sv-SE"/>
          </a:p>
        </p:txBody>
      </p:sp>
      <p:sp>
        <p:nvSpPr>
          <p:cNvPr id="9" name="Platshållare för sidfot 8">
            <a:extLst>
              <a:ext uri="{FF2B5EF4-FFF2-40B4-BE49-F238E27FC236}">
                <a16:creationId xmlns:a16="http://schemas.microsoft.com/office/drawing/2014/main" id="{B456B6C1-30A1-ABAB-861B-D7A554D319D5}"/>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1CE93BE7-5EBE-7B2E-F45E-0A2C9F4E1D94}"/>
              </a:ext>
            </a:extLst>
          </p:cNvPr>
          <p:cNvSpPr>
            <a:spLocks noGrp="1"/>
          </p:cNvSpPr>
          <p:nvPr>
            <p:ph type="sldNum" sz="quarter" idx="12"/>
          </p:nvPr>
        </p:nvSpPr>
        <p:spPr>
          <a:xfrm>
            <a:off x="378460" y="6138419"/>
            <a:ext cx="1877529" cy="353128"/>
          </a:xfrm>
        </p:spPr>
        <p:txBody>
          <a:bodyPr/>
          <a:lstStyle>
            <a:lvl1pPr>
              <a:defRPr>
                <a:solidFill>
                  <a:schemeClr val="bg1"/>
                </a:solidFill>
              </a:defRPr>
            </a:lvl1pPr>
          </a:lstStyle>
          <a:p>
            <a:fld id="{FA2F4ED5-15C4-9247-8615-824FEBD25F8A}" type="slidenum">
              <a:rPr lang="sv-SE" smtClean="0"/>
              <a:pPr/>
              <a:t>‹#›</a:t>
            </a:fld>
            <a:endParaRPr lang="sv-SE" dirty="0"/>
          </a:p>
        </p:txBody>
      </p:sp>
      <p:pic>
        <p:nvPicPr>
          <p:cNvPr id="12" name="Bildobjekt 11">
            <a:extLst>
              <a:ext uri="{FF2B5EF4-FFF2-40B4-BE49-F238E27FC236}">
                <a16:creationId xmlns:a16="http://schemas.microsoft.com/office/drawing/2014/main" id="{049C8C33-1E85-5273-4133-DE10938CE2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45223" y="5915980"/>
            <a:ext cx="1877529" cy="640833"/>
          </a:xfrm>
          <a:prstGeom prst="rect">
            <a:avLst/>
          </a:prstGeom>
        </p:spPr>
      </p:pic>
    </p:spTree>
    <p:extLst>
      <p:ext uri="{BB962C8B-B14F-4D97-AF65-F5344CB8AC3E}">
        <p14:creationId xmlns:p14="http://schemas.microsoft.com/office/powerpoint/2010/main" val="56586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bild hög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F41CFB7E-A03D-C94C-BB86-E73FCB80B278}"/>
              </a:ext>
            </a:extLst>
          </p:cNvPr>
          <p:cNvSpPr>
            <a:spLocks noGrp="1"/>
          </p:cNvSpPr>
          <p:nvPr>
            <p:ph type="pic" sz="quarter" idx="15" hasCustomPrompt="1"/>
          </p:nvPr>
        </p:nvSpPr>
        <p:spPr>
          <a:xfrm>
            <a:off x="6096000" y="0"/>
            <a:ext cx="6096000" cy="6858000"/>
          </a:xfrm>
          <a:noFill/>
        </p:spPr>
        <p:txBody>
          <a:bodyPr anchor="ctr" anchorCtr="0">
            <a:normAutofit/>
          </a:bodyPr>
          <a:lstStyle>
            <a:lvl1pPr marL="0" indent="0" algn="ctr">
              <a:buNone/>
              <a:defRPr sz="4000">
                <a:solidFill>
                  <a:schemeClr val="bg1"/>
                </a:solidFill>
                <a:highlight>
                  <a:srgbClr val="FF0000"/>
                </a:highlight>
                <a:latin typeface="+mn-lt"/>
              </a:defRPr>
            </a:lvl1pPr>
          </a:lstStyle>
          <a:p>
            <a:r>
              <a:rPr lang="en-SE" dirty="0"/>
              <a:t>Klicka här för </a:t>
            </a:r>
            <a:br>
              <a:rPr lang="en-SE" dirty="0"/>
            </a:br>
            <a:r>
              <a:rPr lang="en-SE" dirty="0"/>
              <a:t>att </a:t>
            </a:r>
            <a:r>
              <a:rPr lang="sv-SE" dirty="0"/>
              <a:t>lägga in </a:t>
            </a:r>
            <a:r>
              <a:rPr lang="en-SE" dirty="0"/>
              <a:t>bild</a:t>
            </a: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962980" y="1001609"/>
            <a:ext cx="4147200" cy="1325563"/>
          </a:xfrm>
        </p:spPr>
        <p:txBody>
          <a:bodyPr anchor="b" anchorCtr="0"/>
          <a:lstStyle/>
          <a:p>
            <a:r>
              <a:rPr lang="sv-SE" dirty="0"/>
              <a:t>Här skriver </a:t>
            </a:r>
            <a:br>
              <a:rPr lang="sv-SE" dirty="0"/>
            </a:br>
            <a:r>
              <a:rPr lang="sv-SE" dirty="0"/>
              <a:t>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947738"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5">
            <a:extLst>
              <a:ext uri="{FF2B5EF4-FFF2-40B4-BE49-F238E27FC236}">
                <a16:creationId xmlns:a16="http://schemas.microsoft.com/office/drawing/2014/main" id="{19D6462D-C18B-8640-896F-360CF95815F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5" name="Platshållare för datum 4">
            <a:extLst>
              <a:ext uri="{FF2B5EF4-FFF2-40B4-BE49-F238E27FC236}">
                <a16:creationId xmlns:a16="http://schemas.microsoft.com/office/drawing/2014/main" id="{722D2E7B-1967-9A26-69DB-6C3C1337B0A4}"/>
              </a:ext>
            </a:extLst>
          </p:cNvPr>
          <p:cNvSpPr>
            <a:spLocks noGrp="1"/>
          </p:cNvSpPr>
          <p:nvPr>
            <p:ph type="dt" sz="half" idx="16"/>
          </p:nvPr>
        </p:nvSpPr>
        <p:spPr/>
        <p:txBody>
          <a:bodyPr/>
          <a:lstStyle/>
          <a:p>
            <a:fld id="{C7C7F30B-EDA4-464D-AA93-F8E8447BA25A}" type="datetime1">
              <a:rPr lang="sv-SE" smtClean="0"/>
              <a:t>2023-10-05</a:t>
            </a:fld>
            <a:endParaRPr lang="sv-SE"/>
          </a:p>
        </p:txBody>
      </p:sp>
      <p:sp>
        <p:nvSpPr>
          <p:cNvPr id="7" name="Platshållare för sidfot 6">
            <a:extLst>
              <a:ext uri="{FF2B5EF4-FFF2-40B4-BE49-F238E27FC236}">
                <a16:creationId xmlns:a16="http://schemas.microsoft.com/office/drawing/2014/main" id="{14A8F963-3A1A-1A90-14A3-0C4F70E81412}"/>
              </a:ext>
            </a:extLst>
          </p:cNvPr>
          <p:cNvSpPr>
            <a:spLocks noGrp="1"/>
          </p:cNvSpPr>
          <p:nvPr>
            <p:ph type="ftr" sz="quarter" idx="17"/>
          </p:nvPr>
        </p:nvSpPr>
        <p:spPr/>
        <p:txBody>
          <a:bodyPr/>
          <a:lstStyle/>
          <a:p>
            <a:endParaRPr lang="sv-SE" dirty="0"/>
          </a:p>
        </p:txBody>
      </p:sp>
      <p:sp>
        <p:nvSpPr>
          <p:cNvPr id="20" name="Platshållare för text 19">
            <a:extLst>
              <a:ext uri="{FF2B5EF4-FFF2-40B4-BE49-F238E27FC236}">
                <a16:creationId xmlns:a16="http://schemas.microsoft.com/office/drawing/2014/main" id="{8B3D1E4B-098E-2419-8A1D-DE863B095281}"/>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868352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Rubrik och innehåll BLÅ hög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9ACC39F-C6D7-2B93-EA59-BE81D9C4EE64}"/>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962980" y="1001609"/>
            <a:ext cx="4147200" cy="1325563"/>
          </a:xfrm>
        </p:spPr>
        <p:txBody>
          <a:bodyPr anchor="b" anchorCtr="0"/>
          <a:lstStyle/>
          <a:p>
            <a:r>
              <a:rPr lang="sv-SE" dirty="0"/>
              <a:t>Här skriver </a:t>
            </a:r>
            <a:br>
              <a:rPr lang="sv-SE" dirty="0"/>
            </a:br>
            <a:r>
              <a:rPr lang="sv-SE" dirty="0"/>
              <a:t>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947738"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5">
            <a:extLst>
              <a:ext uri="{FF2B5EF4-FFF2-40B4-BE49-F238E27FC236}">
                <a16:creationId xmlns:a16="http://schemas.microsoft.com/office/drawing/2014/main" id="{19D6462D-C18B-8640-896F-360CF95815F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5" name="Platshållare för datum 4">
            <a:extLst>
              <a:ext uri="{FF2B5EF4-FFF2-40B4-BE49-F238E27FC236}">
                <a16:creationId xmlns:a16="http://schemas.microsoft.com/office/drawing/2014/main" id="{722D2E7B-1967-9A26-69DB-6C3C1337B0A4}"/>
              </a:ext>
            </a:extLst>
          </p:cNvPr>
          <p:cNvSpPr>
            <a:spLocks noGrp="1"/>
          </p:cNvSpPr>
          <p:nvPr>
            <p:ph type="dt" sz="half" idx="16"/>
          </p:nvPr>
        </p:nvSpPr>
        <p:spPr/>
        <p:txBody>
          <a:bodyPr/>
          <a:lstStyle/>
          <a:p>
            <a:fld id="{C7C7F30B-EDA4-464D-AA93-F8E8447BA25A}" type="datetime1">
              <a:rPr lang="sv-SE" smtClean="0"/>
              <a:t>2023-10-05</a:t>
            </a:fld>
            <a:endParaRPr lang="sv-SE"/>
          </a:p>
        </p:txBody>
      </p:sp>
      <p:sp>
        <p:nvSpPr>
          <p:cNvPr id="7" name="Platshållare för sidfot 6">
            <a:extLst>
              <a:ext uri="{FF2B5EF4-FFF2-40B4-BE49-F238E27FC236}">
                <a16:creationId xmlns:a16="http://schemas.microsoft.com/office/drawing/2014/main" id="{14A8F963-3A1A-1A90-14A3-0C4F70E81412}"/>
              </a:ext>
            </a:extLst>
          </p:cNvPr>
          <p:cNvSpPr>
            <a:spLocks noGrp="1"/>
          </p:cNvSpPr>
          <p:nvPr>
            <p:ph type="ftr" sz="quarter" idx="17"/>
          </p:nvPr>
        </p:nvSpPr>
        <p:spPr/>
        <p:txBody>
          <a:bodyPr/>
          <a:lstStyle/>
          <a:p>
            <a:endParaRPr lang="sv-SE" dirty="0"/>
          </a:p>
        </p:txBody>
      </p:sp>
      <p:sp>
        <p:nvSpPr>
          <p:cNvPr id="20" name="Platshållare för text 19">
            <a:extLst>
              <a:ext uri="{FF2B5EF4-FFF2-40B4-BE49-F238E27FC236}">
                <a16:creationId xmlns:a16="http://schemas.microsoft.com/office/drawing/2014/main" id="{8B3D1E4B-098E-2419-8A1D-DE863B095281}"/>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399788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Rubrik och innehåll TURKOS hög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9ACC39F-C6D7-2B93-EA59-BE81D9C4EE64}"/>
              </a:ext>
            </a:extLst>
          </p:cNvPr>
          <p:cNvSpPr/>
          <p:nvPr userDrawn="1"/>
        </p:nvSpPr>
        <p:spPr>
          <a:xfrm>
            <a:off x="6096000" y="0"/>
            <a:ext cx="6096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962980" y="1001609"/>
            <a:ext cx="4147200" cy="1325563"/>
          </a:xfrm>
        </p:spPr>
        <p:txBody>
          <a:bodyPr anchor="b" anchorCtr="0"/>
          <a:lstStyle/>
          <a:p>
            <a:r>
              <a:rPr lang="sv-SE" dirty="0"/>
              <a:t>Här skriver </a:t>
            </a:r>
            <a:br>
              <a:rPr lang="sv-SE" dirty="0"/>
            </a:br>
            <a:r>
              <a:rPr lang="sv-SE" dirty="0"/>
              <a:t>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947738"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5">
            <a:extLst>
              <a:ext uri="{FF2B5EF4-FFF2-40B4-BE49-F238E27FC236}">
                <a16:creationId xmlns:a16="http://schemas.microsoft.com/office/drawing/2014/main" id="{19D6462D-C18B-8640-896F-360CF95815F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5" name="Platshållare för datum 4">
            <a:extLst>
              <a:ext uri="{FF2B5EF4-FFF2-40B4-BE49-F238E27FC236}">
                <a16:creationId xmlns:a16="http://schemas.microsoft.com/office/drawing/2014/main" id="{722D2E7B-1967-9A26-69DB-6C3C1337B0A4}"/>
              </a:ext>
            </a:extLst>
          </p:cNvPr>
          <p:cNvSpPr>
            <a:spLocks noGrp="1"/>
          </p:cNvSpPr>
          <p:nvPr>
            <p:ph type="dt" sz="half" idx="16"/>
          </p:nvPr>
        </p:nvSpPr>
        <p:spPr/>
        <p:txBody>
          <a:bodyPr/>
          <a:lstStyle/>
          <a:p>
            <a:fld id="{C7C7F30B-EDA4-464D-AA93-F8E8447BA25A}" type="datetime1">
              <a:rPr lang="sv-SE" smtClean="0"/>
              <a:t>2023-10-05</a:t>
            </a:fld>
            <a:endParaRPr lang="sv-SE"/>
          </a:p>
        </p:txBody>
      </p:sp>
      <p:sp>
        <p:nvSpPr>
          <p:cNvPr id="7" name="Platshållare för sidfot 6">
            <a:extLst>
              <a:ext uri="{FF2B5EF4-FFF2-40B4-BE49-F238E27FC236}">
                <a16:creationId xmlns:a16="http://schemas.microsoft.com/office/drawing/2014/main" id="{14A8F963-3A1A-1A90-14A3-0C4F70E81412}"/>
              </a:ext>
            </a:extLst>
          </p:cNvPr>
          <p:cNvSpPr>
            <a:spLocks noGrp="1"/>
          </p:cNvSpPr>
          <p:nvPr>
            <p:ph type="ftr" sz="quarter" idx="17"/>
          </p:nvPr>
        </p:nvSpPr>
        <p:spPr/>
        <p:txBody>
          <a:bodyPr/>
          <a:lstStyle/>
          <a:p>
            <a:endParaRPr lang="sv-SE" dirty="0"/>
          </a:p>
        </p:txBody>
      </p:sp>
      <p:sp>
        <p:nvSpPr>
          <p:cNvPr id="20" name="Platshållare för text 19">
            <a:extLst>
              <a:ext uri="{FF2B5EF4-FFF2-40B4-BE49-F238E27FC236}">
                <a16:creationId xmlns:a16="http://schemas.microsoft.com/office/drawing/2014/main" id="{8B3D1E4B-098E-2419-8A1D-DE863B095281}"/>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277743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Rubrik och innehåll ROSA hög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962980" y="1001609"/>
            <a:ext cx="4147200" cy="1325563"/>
          </a:xfrm>
        </p:spPr>
        <p:txBody>
          <a:bodyPr anchor="b" anchorCtr="0"/>
          <a:lstStyle>
            <a:lvl1pPr>
              <a:defRPr>
                <a:solidFill>
                  <a:schemeClr val="accent1"/>
                </a:solidFill>
              </a:defRPr>
            </a:lvl1pPr>
          </a:lstStyle>
          <a:p>
            <a:r>
              <a:rPr lang="sv-SE" dirty="0"/>
              <a:t>Här skriver </a:t>
            </a:r>
            <a:br>
              <a:rPr lang="sv-SE" dirty="0"/>
            </a:br>
            <a:r>
              <a:rPr lang="sv-SE" dirty="0"/>
              <a:t>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947738"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5">
            <a:extLst>
              <a:ext uri="{FF2B5EF4-FFF2-40B4-BE49-F238E27FC236}">
                <a16:creationId xmlns:a16="http://schemas.microsoft.com/office/drawing/2014/main" id="{19D6462D-C18B-8640-896F-360CF95815F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5" name="Platshållare för datum 4">
            <a:extLst>
              <a:ext uri="{FF2B5EF4-FFF2-40B4-BE49-F238E27FC236}">
                <a16:creationId xmlns:a16="http://schemas.microsoft.com/office/drawing/2014/main" id="{722D2E7B-1967-9A26-69DB-6C3C1337B0A4}"/>
              </a:ext>
            </a:extLst>
          </p:cNvPr>
          <p:cNvSpPr>
            <a:spLocks noGrp="1"/>
          </p:cNvSpPr>
          <p:nvPr>
            <p:ph type="dt" sz="half" idx="16"/>
          </p:nvPr>
        </p:nvSpPr>
        <p:spPr/>
        <p:txBody>
          <a:bodyPr/>
          <a:lstStyle/>
          <a:p>
            <a:fld id="{C7C7F30B-EDA4-464D-AA93-F8E8447BA25A}" type="datetime1">
              <a:rPr lang="sv-SE" smtClean="0"/>
              <a:t>2023-10-05</a:t>
            </a:fld>
            <a:endParaRPr lang="sv-SE"/>
          </a:p>
        </p:txBody>
      </p:sp>
      <p:sp>
        <p:nvSpPr>
          <p:cNvPr id="7" name="Platshållare för sidfot 6">
            <a:extLst>
              <a:ext uri="{FF2B5EF4-FFF2-40B4-BE49-F238E27FC236}">
                <a16:creationId xmlns:a16="http://schemas.microsoft.com/office/drawing/2014/main" id="{14A8F963-3A1A-1A90-14A3-0C4F70E81412}"/>
              </a:ext>
            </a:extLst>
          </p:cNvPr>
          <p:cNvSpPr>
            <a:spLocks noGrp="1"/>
          </p:cNvSpPr>
          <p:nvPr>
            <p:ph type="ftr" sz="quarter" idx="17"/>
          </p:nvPr>
        </p:nvSpPr>
        <p:spPr/>
        <p:txBody>
          <a:bodyPr/>
          <a:lstStyle/>
          <a:p>
            <a:endParaRPr lang="sv-SE" dirty="0"/>
          </a:p>
        </p:txBody>
      </p:sp>
      <p:sp>
        <p:nvSpPr>
          <p:cNvPr id="20" name="Platshållare för text 19">
            <a:extLst>
              <a:ext uri="{FF2B5EF4-FFF2-40B4-BE49-F238E27FC236}">
                <a16:creationId xmlns:a16="http://schemas.microsoft.com/office/drawing/2014/main" id="{8B3D1E4B-098E-2419-8A1D-DE863B095281}"/>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
        <p:nvSpPr>
          <p:cNvPr id="11" name="Rektangel 10">
            <a:extLst>
              <a:ext uri="{FF2B5EF4-FFF2-40B4-BE49-F238E27FC236}">
                <a16:creationId xmlns:a16="http://schemas.microsoft.com/office/drawing/2014/main" id="{4BE2723F-63BC-B827-7E76-13DF2AEB0EE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65E899C1-6B4A-B75B-50E8-597F0A0969A8}"/>
              </a:ext>
            </a:extLst>
          </p:cNvPr>
          <p:cNvSpPr/>
          <p:nvPr userDrawn="1"/>
        </p:nvSpPr>
        <p:spPr>
          <a:xfrm>
            <a:off x="6096000" y="0"/>
            <a:ext cx="6096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80744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Rubrik och innehåll BEIGE hög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9ACC39F-C6D7-2B93-EA59-BE81D9C4EE64}"/>
              </a:ext>
            </a:extLst>
          </p:cNvPr>
          <p:cNvSpPr/>
          <p:nvPr userDrawn="1"/>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962980" y="1001609"/>
            <a:ext cx="4147200" cy="1325563"/>
          </a:xfrm>
        </p:spPr>
        <p:txBody>
          <a:bodyPr anchor="b" anchorCtr="0"/>
          <a:lstStyle/>
          <a:p>
            <a:r>
              <a:rPr lang="sv-SE" dirty="0"/>
              <a:t>Här skriver </a:t>
            </a:r>
            <a:br>
              <a:rPr lang="sv-SE" dirty="0"/>
            </a:br>
            <a:r>
              <a:rPr lang="sv-SE" dirty="0"/>
              <a:t>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947738"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5">
            <a:extLst>
              <a:ext uri="{FF2B5EF4-FFF2-40B4-BE49-F238E27FC236}">
                <a16:creationId xmlns:a16="http://schemas.microsoft.com/office/drawing/2014/main" id="{19D6462D-C18B-8640-896F-360CF95815F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5" name="Platshållare för datum 4">
            <a:extLst>
              <a:ext uri="{FF2B5EF4-FFF2-40B4-BE49-F238E27FC236}">
                <a16:creationId xmlns:a16="http://schemas.microsoft.com/office/drawing/2014/main" id="{722D2E7B-1967-9A26-69DB-6C3C1337B0A4}"/>
              </a:ext>
            </a:extLst>
          </p:cNvPr>
          <p:cNvSpPr>
            <a:spLocks noGrp="1"/>
          </p:cNvSpPr>
          <p:nvPr>
            <p:ph type="dt" sz="half" idx="16"/>
          </p:nvPr>
        </p:nvSpPr>
        <p:spPr/>
        <p:txBody>
          <a:bodyPr/>
          <a:lstStyle/>
          <a:p>
            <a:fld id="{C7C7F30B-EDA4-464D-AA93-F8E8447BA25A}" type="datetime1">
              <a:rPr lang="sv-SE" smtClean="0"/>
              <a:t>2023-10-05</a:t>
            </a:fld>
            <a:endParaRPr lang="sv-SE"/>
          </a:p>
        </p:txBody>
      </p:sp>
      <p:sp>
        <p:nvSpPr>
          <p:cNvPr id="7" name="Platshållare för sidfot 6">
            <a:extLst>
              <a:ext uri="{FF2B5EF4-FFF2-40B4-BE49-F238E27FC236}">
                <a16:creationId xmlns:a16="http://schemas.microsoft.com/office/drawing/2014/main" id="{14A8F963-3A1A-1A90-14A3-0C4F70E81412}"/>
              </a:ext>
            </a:extLst>
          </p:cNvPr>
          <p:cNvSpPr>
            <a:spLocks noGrp="1"/>
          </p:cNvSpPr>
          <p:nvPr>
            <p:ph type="ftr" sz="quarter" idx="17"/>
          </p:nvPr>
        </p:nvSpPr>
        <p:spPr/>
        <p:txBody>
          <a:bodyPr/>
          <a:lstStyle/>
          <a:p>
            <a:endParaRPr lang="sv-SE" dirty="0"/>
          </a:p>
        </p:txBody>
      </p:sp>
      <p:sp>
        <p:nvSpPr>
          <p:cNvPr id="20" name="Platshållare för text 19">
            <a:extLst>
              <a:ext uri="{FF2B5EF4-FFF2-40B4-BE49-F238E27FC236}">
                <a16:creationId xmlns:a16="http://schemas.microsoft.com/office/drawing/2014/main" id="{8B3D1E4B-098E-2419-8A1D-DE863B095281}"/>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1004124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innehåll bild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7EC10903-AB5A-804C-A8E4-C55163DCB115}"/>
              </a:ext>
            </a:extLst>
          </p:cNvPr>
          <p:cNvSpPr>
            <a:spLocks noGrp="1"/>
          </p:cNvSpPr>
          <p:nvPr>
            <p:ph type="pic" sz="quarter" idx="15" hasCustomPrompt="1"/>
          </p:nvPr>
        </p:nvSpPr>
        <p:spPr>
          <a:xfrm>
            <a:off x="0" y="0"/>
            <a:ext cx="6096000" cy="6858000"/>
          </a:xfrm>
          <a:noFill/>
        </p:spPr>
        <p:txBody>
          <a:bodyPr anchor="ctr" anchorCtr="0">
            <a:normAutofit/>
          </a:bodyPr>
          <a:lstStyle>
            <a:lvl1pPr marL="0" indent="0" algn="ctr">
              <a:buNone/>
              <a:defRPr sz="4000">
                <a:solidFill>
                  <a:schemeClr val="bg1"/>
                </a:solidFill>
                <a:highlight>
                  <a:srgbClr val="FF0000"/>
                </a:highlight>
                <a:latin typeface="+mn-lt"/>
              </a:defRPr>
            </a:lvl1pPr>
          </a:lstStyle>
          <a:p>
            <a:r>
              <a:rPr lang="en-SE"/>
              <a:t>Klicka här för </a:t>
            </a:r>
            <a:br>
              <a:rPr lang="en-SE"/>
            </a:br>
            <a:r>
              <a:rPr lang="en-SE"/>
              <a:t>att </a:t>
            </a:r>
            <a:r>
              <a:rPr lang="sv-SE" dirty="0"/>
              <a:t>lägga in </a:t>
            </a:r>
            <a:r>
              <a:rPr lang="en-SE"/>
              <a:t>bild</a:t>
            </a: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7095556" y="1001609"/>
            <a:ext cx="4147200" cy="1325563"/>
          </a:xfrm>
        </p:spPr>
        <p:txBody>
          <a:bodyPr anchor="b" anchorCtr="0"/>
          <a:lstStyle>
            <a:lvl1pPr>
              <a:defRPr/>
            </a:lvl1pPr>
          </a:lstStyle>
          <a:p>
            <a:r>
              <a:rPr lang="sv-SE" dirty="0"/>
              <a:t>Här skriver</a:t>
            </a:r>
            <a:br>
              <a:rPr lang="sv-SE" dirty="0"/>
            </a:br>
            <a:r>
              <a:rPr lang="sv-SE" dirty="0"/>
              <a:t>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7098602" y="2612010"/>
            <a:ext cx="414528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nummer 5">
            <a:extLst>
              <a:ext uri="{FF2B5EF4-FFF2-40B4-BE49-F238E27FC236}">
                <a16:creationId xmlns:a16="http://schemas.microsoft.com/office/drawing/2014/main" id="{99368270-9051-6647-9B16-7B01293E91B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4" name="Platshållare för datum 3">
            <a:extLst>
              <a:ext uri="{FF2B5EF4-FFF2-40B4-BE49-F238E27FC236}">
                <a16:creationId xmlns:a16="http://schemas.microsoft.com/office/drawing/2014/main" id="{5F0B191E-B47A-7C45-C3B7-E608495A4EB8}"/>
              </a:ext>
            </a:extLst>
          </p:cNvPr>
          <p:cNvSpPr>
            <a:spLocks noGrp="1"/>
          </p:cNvSpPr>
          <p:nvPr>
            <p:ph type="dt" sz="half" idx="16"/>
          </p:nvPr>
        </p:nvSpPr>
        <p:spPr/>
        <p:txBody>
          <a:bodyPr/>
          <a:lstStyle/>
          <a:p>
            <a:fld id="{6B50E869-D45D-9449-B7C1-53A0510D5EF9}" type="datetime1">
              <a:rPr lang="sv-SE" smtClean="0"/>
              <a:t>2023-10-05</a:t>
            </a:fld>
            <a:endParaRPr lang="sv-SE"/>
          </a:p>
        </p:txBody>
      </p:sp>
      <p:sp>
        <p:nvSpPr>
          <p:cNvPr id="5" name="Platshållare för sidfot 4">
            <a:extLst>
              <a:ext uri="{FF2B5EF4-FFF2-40B4-BE49-F238E27FC236}">
                <a16:creationId xmlns:a16="http://schemas.microsoft.com/office/drawing/2014/main" id="{53C957B8-9A91-117D-F820-AFE13A6C5516}"/>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8760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innehåll bild vänst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7EC10903-AB5A-804C-A8E4-C55163DCB115}"/>
              </a:ext>
            </a:extLst>
          </p:cNvPr>
          <p:cNvSpPr>
            <a:spLocks noGrp="1"/>
          </p:cNvSpPr>
          <p:nvPr>
            <p:ph type="pic" sz="quarter" idx="15" hasCustomPrompt="1"/>
          </p:nvPr>
        </p:nvSpPr>
        <p:spPr>
          <a:xfrm>
            <a:off x="0" y="0"/>
            <a:ext cx="6096000" cy="6858000"/>
          </a:xfrm>
          <a:noFill/>
        </p:spPr>
        <p:txBody>
          <a:bodyPr anchor="ctr" anchorCtr="0">
            <a:normAutofit/>
          </a:bodyPr>
          <a:lstStyle>
            <a:lvl1pPr marL="0" indent="0" algn="ctr">
              <a:buNone/>
              <a:defRPr sz="4000">
                <a:solidFill>
                  <a:schemeClr val="bg1"/>
                </a:solidFill>
                <a:highlight>
                  <a:srgbClr val="FF0000"/>
                </a:highlight>
                <a:latin typeface="+mn-lt"/>
              </a:defRPr>
            </a:lvl1pPr>
          </a:lstStyle>
          <a:p>
            <a:r>
              <a:rPr lang="en-SE" dirty="0"/>
              <a:t>Klicka här för </a:t>
            </a:r>
            <a:br>
              <a:rPr lang="en-SE" dirty="0"/>
            </a:br>
            <a:r>
              <a:rPr lang="en-SE" dirty="0"/>
              <a:t>att </a:t>
            </a:r>
            <a:r>
              <a:rPr lang="sv-SE" dirty="0"/>
              <a:t>lägga in </a:t>
            </a:r>
            <a:r>
              <a:rPr lang="en-SE" dirty="0"/>
              <a:t>bild</a:t>
            </a: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7095556" y="1001609"/>
            <a:ext cx="4147200" cy="1325563"/>
          </a:xfrm>
        </p:spPr>
        <p:txBody>
          <a:bodyPr anchor="b" anchorCtr="0"/>
          <a:lstStyle/>
          <a:p>
            <a:r>
              <a:rPr lang="sv-SE" dirty="0"/>
              <a:t>Här skriver </a:t>
            </a:r>
            <a:br>
              <a:rPr lang="sv-SE" dirty="0"/>
            </a:br>
            <a:r>
              <a:rPr lang="sv-SE" dirty="0"/>
              <a:t>vi rubrik</a:t>
            </a:r>
          </a:p>
        </p:txBody>
      </p:sp>
      <p:sp>
        <p:nvSpPr>
          <p:cNvPr id="8" name="Platshållare för text 4">
            <a:extLst>
              <a:ext uri="{FF2B5EF4-FFF2-40B4-BE49-F238E27FC236}">
                <a16:creationId xmlns:a16="http://schemas.microsoft.com/office/drawing/2014/main" id="{BF60E412-CC77-5C3B-23B2-5FC57FB2C2ED}"/>
              </a:ext>
            </a:extLst>
          </p:cNvPr>
          <p:cNvSpPr>
            <a:spLocks noGrp="1"/>
          </p:cNvSpPr>
          <p:nvPr>
            <p:ph type="body" sz="quarter" idx="16"/>
          </p:nvPr>
        </p:nvSpPr>
        <p:spPr>
          <a:xfrm>
            <a:off x="7098603"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2EBD531-C825-CE7B-F963-A4D2EB6C5A65}"/>
              </a:ext>
            </a:extLst>
          </p:cNvPr>
          <p:cNvSpPr>
            <a:spLocks noGrp="1"/>
          </p:cNvSpPr>
          <p:nvPr>
            <p:ph type="dt" sz="half" idx="17"/>
          </p:nvPr>
        </p:nvSpPr>
        <p:spPr/>
        <p:txBody>
          <a:bodyPr/>
          <a:lstStyle/>
          <a:p>
            <a:fld id="{808DE4C4-6A95-4E47-BFD1-29E3ED4DCDAE}" type="datetime1">
              <a:rPr lang="sv-SE" smtClean="0"/>
              <a:t>2023-10-05</a:t>
            </a:fld>
            <a:endParaRPr lang="sv-SE"/>
          </a:p>
        </p:txBody>
      </p:sp>
      <p:sp>
        <p:nvSpPr>
          <p:cNvPr id="4" name="Platshållare för sidfot 3">
            <a:extLst>
              <a:ext uri="{FF2B5EF4-FFF2-40B4-BE49-F238E27FC236}">
                <a16:creationId xmlns:a16="http://schemas.microsoft.com/office/drawing/2014/main" id="{B9E434C3-5D3A-4848-256B-B05A0CC2A43B}"/>
              </a:ext>
            </a:extLst>
          </p:cNvPr>
          <p:cNvSpPr>
            <a:spLocks noGrp="1"/>
          </p:cNvSpPr>
          <p:nvPr>
            <p:ph type="ftr" sz="quarter" idx="18"/>
          </p:nvPr>
        </p:nvSpPr>
        <p:spPr/>
        <p:txBody>
          <a:bodyPr/>
          <a:lstStyle/>
          <a:p>
            <a:endParaRPr lang="sv-SE" dirty="0"/>
          </a:p>
        </p:txBody>
      </p:sp>
      <p:sp>
        <p:nvSpPr>
          <p:cNvPr id="7" name="Platshållare för bildnummer 5">
            <a:extLst>
              <a:ext uri="{FF2B5EF4-FFF2-40B4-BE49-F238E27FC236}">
                <a16:creationId xmlns:a16="http://schemas.microsoft.com/office/drawing/2014/main" id="{99368270-9051-6647-9B16-7B01293E91B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Tree>
    <p:extLst>
      <p:ext uri="{BB962C8B-B14F-4D97-AF65-F5344CB8AC3E}">
        <p14:creationId xmlns:p14="http://schemas.microsoft.com/office/powerpoint/2010/main" val="133461007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ubrik och innehåll BLÅ vänst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7095556" y="1001609"/>
            <a:ext cx="4147200" cy="1325563"/>
          </a:xfrm>
        </p:spPr>
        <p:txBody>
          <a:bodyPr anchor="b" anchorCtr="0"/>
          <a:lstStyle/>
          <a:p>
            <a:r>
              <a:rPr lang="sv-SE" dirty="0"/>
              <a:t>Här skriver </a:t>
            </a:r>
            <a:br>
              <a:rPr lang="sv-SE" dirty="0"/>
            </a:br>
            <a:r>
              <a:rPr lang="sv-SE" dirty="0"/>
              <a:t>vi rubrik</a:t>
            </a:r>
          </a:p>
        </p:txBody>
      </p:sp>
      <p:sp>
        <p:nvSpPr>
          <p:cNvPr id="8" name="Platshållare för text 4">
            <a:extLst>
              <a:ext uri="{FF2B5EF4-FFF2-40B4-BE49-F238E27FC236}">
                <a16:creationId xmlns:a16="http://schemas.microsoft.com/office/drawing/2014/main" id="{BF60E412-CC77-5C3B-23B2-5FC57FB2C2ED}"/>
              </a:ext>
            </a:extLst>
          </p:cNvPr>
          <p:cNvSpPr>
            <a:spLocks noGrp="1"/>
          </p:cNvSpPr>
          <p:nvPr>
            <p:ph type="body" sz="quarter" idx="16"/>
          </p:nvPr>
        </p:nvSpPr>
        <p:spPr>
          <a:xfrm>
            <a:off x="7098603"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2EBD531-C825-CE7B-F963-A4D2EB6C5A65}"/>
              </a:ext>
            </a:extLst>
          </p:cNvPr>
          <p:cNvSpPr>
            <a:spLocks noGrp="1"/>
          </p:cNvSpPr>
          <p:nvPr>
            <p:ph type="dt" sz="half" idx="17"/>
          </p:nvPr>
        </p:nvSpPr>
        <p:spPr/>
        <p:txBody>
          <a:bodyPr/>
          <a:lstStyle/>
          <a:p>
            <a:fld id="{808DE4C4-6A95-4E47-BFD1-29E3ED4DCDAE}" type="datetime1">
              <a:rPr lang="sv-SE" smtClean="0"/>
              <a:t>2023-10-05</a:t>
            </a:fld>
            <a:endParaRPr lang="sv-SE"/>
          </a:p>
        </p:txBody>
      </p:sp>
      <p:sp>
        <p:nvSpPr>
          <p:cNvPr id="4" name="Platshållare för sidfot 3">
            <a:extLst>
              <a:ext uri="{FF2B5EF4-FFF2-40B4-BE49-F238E27FC236}">
                <a16:creationId xmlns:a16="http://schemas.microsoft.com/office/drawing/2014/main" id="{B9E434C3-5D3A-4848-256B-B05A0CC2A43B}"/>
              </a:ext>
            </a:extLst>
          </p:cNvPr>
          <p:cNvSpPr>
            <a:spLocks noGrp="1"/>
          </p:cNvSpPr>
          <p:nvPr>
            <p:ph type="ftr" sz="quarter" idx="18"/>
          </p:nvPr>
        </p:nvSpPr>
        <p:spPr/>
        <p:txBody>
          <a:bodyPr/>
          <a:lstStyle/>
          <a:p>
            <a:endParaRPr lang="sv-SE" dirty="0"/>
          </a:p>
        </p:txBody>
      </p:sp>
      <p:sp>
        <p:nvSpPr>
          <p:cNvPr id="7" name="Platshållare för bildnummer 5">
            <a:extLst>
              <a:ext uri="{FF2B5EF4-FFF2-40B4-BE49-F238E27FC236}">
                <a16:creationId xmlns:a16="http://schemas.microsoft.com/office/drawing/2014/main" id="{99368270-9051-6647-9B16-7B01293E91B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5" name="Rektangel 4">
            <a:extLst>
              <a:ext uri="{FF2B5EF4-FFF2-40B4-BE49-F238E27FC236}">
                <a16:creationId xmlns:a16="http://schemas.microsoft.com/office/drawing/2014/main" id="{E2F75567-6DDA-0A41-424A-68FB6145940C}"/>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2204376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Rubrik och innehåll TURKOS vänst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7095556" y="1001609"/>
            <a:ext cx="4147200" cy="1325563"/>
          </a:xfrm>
        </p:spPr>
        <p:txBody>
          <a:bodyPr anchor="b" anchorCtr="0"/>
          <a:lstStyle/>
          <a:p>
            <a:r>
              <a:rPr lang="sv-SE" dirty="0"/>
              <a:t>Här skriver </a:t>
            </a:r>
            <a:br>
              <a:rPr lang="sv-SE" dirty="0"/>
            </a:br>
            <a:r>
              <a:rPr lang="sv-SE" dirty="0"/>
              <a:t>vi rubrik</a:t>
            </a:r>
          </a:p>
        </p:txBody>
      </p:sp>
      <p:sp>
        <p:nvSpPr>
          <p:cNvPr id="8" name="Platshållare för text 4">
            <a:extLst>
              <a:ext uri="{FF2B5EF4-FFF2-40B4-BE49-F238E27FC236}">
                <a16:creationId xmlns:a16="http://schemas.microsoft.com/office/drawing/2014/main" id="{BF60E412-CC77-5C3B-23B2-5FC57FB2C2ED}"/>
              </a:ext>
            </a:extLst>
          </p:cNvPr>
          <p:cNvSpPr>
            <a:spLocks noGrp="1"/>
          </p:cNvSpPr>
          <p:nvPr>
            <p:ph type="body" sz="quarter" idx="16"/>
          </p:nvPr>
        </p:nvSpPr>
        <p:spPr>
          <a:xfrm>
            <a:off x="7098603"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2EBD531-C825-CE7B-F963-A4D2EB6C5A65}"/>
              </a:ext>
            </a:extLst>
          </p:cNvPr>
          <p:cNvSpPr>
            <a:spLocks noGrp="1"/>
          </p:cNvSpPr>
          <p:nvPr>
            <p:ph type="dt" sz="half" idx="17"/>
          </p:nvPr>
        </p:nvSpPr>
        <p:spPr/>
        <p:txBody>
          <a:bodyPr/>
          <a:lstStyle/>
          <a:p>
            <a:fld id="{808DE4C4-6A95-4E47-BFD1-29E3ED4DCDAE}" type="datetime1">
              <a:rPr lang="sv-SE" smtClean="0"/>
              <a:t>2023-10-05</a:t>
            </a:fld>
            <a:endParaRPr lang="sv-SE"/>
          </a:p>
        </p:txBody>
      </p:sp>
      <p:sp>
        <p:nvSpPr>
          <p:cNvPr id="4" name="Platshållare för sidfot 3">
            <a:extLst>
              <a:ext uri="{FF2B5EF4-FFF2-40B4-BE49-F238E27FC236}">
                <a16:creationId xmlns:a16="http://schemas.microsoft.com/office/drawing/2014/main" id="{B9E434C3-5D3A-4848-256B-B05A0CC2A43B}"/>
              </a:ext>
            </a:extLst>
          </p:cNvPr>
          <p:cNvSpPr>
            <a:spLocks noGrp="1"/>
          </p:cNvSpPr>
          <p:nvPr>
            <p:ph type="ftr" sz="quarter" idx="18"/>
          </p:nvPr>
        </p:nvSpPr>
        <p:spPr/>
        <p:txBody>
          <a:bodyPr/>
          <a:lstStyle/>
          <a:p>
            <a:endParaRPr lang="sv-SE" dirty="0"/>
          </a:p>
        </p:txBody>
      </p:sp>
      <p:sp>
        <p:nvSpPr>
          <p:cNvPr id="7" name="Platshållare för bildnummer 5">
            <a:extLst>
              <a:ext uri="{FF2B5EF4-FFF2-40B4-BE49-F238E27FC236}">
                <a16:creationId xmlns:a16="http://schemas.microsoft.com/office/drawing/2014/main" id="{99368270-9051-6647-9B16-7B01293E91B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5" name="Rektangel 4">
            <a:extLst>
              <a:ext uri="{FF2B5EF4-FFF2-40B4-BE49-F238E27FC236}">
                <a16:creationId xmlns:a16="http://schemas.microsoft.com/office/drawing/2014/main" id="{E2F75567-6DDA-0A41-424A-68FB6145940C}"/>
              </a:ext>
            </a:extLst>
          </p:cNvPr>
          <p:cNvSpPr/>
          <p:nvPr userDrawn="1"/>
        </p:nvSpPr>
        <p:spPr>
          <a:xfrm>
            <a:off x="0" y="0"/>
            <a:ext cx="6096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8969922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Rubrik och innehåll ROSA vänst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7095556" y="1001609"/>
            <a:ext cx="4147200" cy="1325563"/>
          </a:xfrm>
        </p:spPr>
        <p:txBody>
          <a:bodyPr anchor="b" anchorCtr="0"/>
          <a:lstStyle/>
          <a:p>
            <a:r>
              <a:rPr lang="sv-SE" dirty="0"/>
              <a:t>Här skriver </a:t>
            </a:r>
            <a:br>
              <a:rPr lang="sv-SE" dirty="0"/>
            </a:br>
            <a:r>
              <a:rPr lang="sv-SE" dirty="0"/>
              <a:t>vi rubrik</a:t>
            </a:r>
          </a:p>
        </p:txBody>
      </p:sp>
      <p:sp>
        <p:nvSpPr>
          <p:cNvPr id="8" name="Platshållare för text 4">
            <a:extLst>
              <a:ext uri="{FF2B5EF4-FFF2-40B4-BE49-F238E27FC236}">
                <a16:creationId xmlns:a16="http://schemas.microsoft.com/office/drawing/2014/main" id="{BF60E412-CC77-5C3B-23B2-5FC57FB2C2ED}"/>
              </a:ext>
            </a:extLst>
          </p:cNvPr>
          <p:cNvSpPr>
            <a:spLocks noGrp="1"/>
          </p:cNvSpPr>
          <p:nvPr>
            <p:ph type="body" sz="quarter" idx="16"/>
          </p:nvPr>
        </p:nvSpPr>
        <p:spPr>
          <a:xfrm>
            <a:off x="7098603"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2EBD531-C825-CE7B-F963-A4D2EB6C5A65}"/>
              </a:ext>
            </a:extLst>
          </p:cNvPr>
          <p:cNvSpPr>
            <a:spLocks noGrp="1"/>
          </p:cNvSpPr>
          <p:nvPr>
            <p:ph type="dt" sz="half" idx="17"/>
          </p:nvPr>
        </p:nvSpPr>
        <p:spPr/>
        <p:txBody>
          <a:bodyPr/>
          <a:lstStyle/>
          <a:p>
            <a:fld id="{808DE4C4-6A95-4E47-BFD1-29E3ED4DCDAE}" type="datetime1">
              <a:rPr lang="sv-SE" smtClean="0"/>
              <a:t>2023-10-05</a:t>
            </a:fld>
            <a:endParaRPr lang="sv-SE"/>
          </a:p>
        </p:txBody>
      </p:sp>
      <p:sp>
        <p:nvSpPr>
          <p:cNvPr id="4" name="Platshållare för sidfot 3">
            <a:extLst>
              <a:ext uri="{FF2B5EF4-FFF2-40B4-BE49-F238E27FC236}">
                <a16:creationId xmlns:a16="http://schemas.microsoft.com/office/drawing/2014/main" id="{B9E434C3-5D3A-4848-256B-B05A0CC2A43B}"/>
              </a:ext>
            </a:extLst>
          </p:cNvPr>
          <p:cNvSpPr>
            <a:spLocks noGrp="1"/>
          </p:cNvSpPr>
          <p:nvPr>
            <p:ph type="ftr" sz="quarter" idx="18"/>
          </p:nvPr>
        </p:nvSpPr>
        <p:spPr/>
        <p:txBody>
          <a:bodyPr/>
          <a:lstStyle/>
          <a:p>
            <a:endParaRPr lang="sv-SE" dirty="0"/>
          </a:p>
        </p:txBody>
      </p:sp>
      <p:sp>
        <p:nvSpPr>
          <p:cNvPr id="7" name="Platshållare för bildnummer 5">
            <a:extLst>
              <a:ext uri="{FF2B5EF4-FFF2-40B4-BE49-F238E27FC236}">
                <a16:creationId xmlns:a16="http://schemas.microsoft.com/office/drawing/2014/main" id="{99368270-9051-6647-9B16-7B01293E91B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5" name="Rektangel 4">
            <a:extLst>
              <a:ext uri="{FF2B5EF4-FFF2-40B4-BE49-F238E27FC236}">
                <a16:creationId xmlns:a16="http://schemas.microsoft.com/office/drawing/2014/main" id="{E2F75567-6DDA-0A41-424A-68FB6145940C}"/>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a:extLst>
              <a:ext uri="{FF2B5EF4-FFF2-40B4-BE49-F238E27FC236}">
                <a16:creationId xmlns:a16="http://schemas.microsoft.com/office/drawing/2014/main" id="{2858BE30-AD96-1975-6541-A67657869889}"/>
              </a:ext>
            </a:extLst>
          </p:cNvPr>
          <p:cNvSpPr/>
          <p:nvPr userDrawn="1"/>
        </p:nvSpPr>
        <p:spPr>
          <a:xfrm>
            <a:off x="856" y="0"/>
            <a:ext cx="6096000" cy="6858000"/>
          </a:xfrm>
          <a:prstGeom prst="rect">
            <a:avLst/>
          </a:prstGeom>
          <a:solidFill>
            <a:schemeClr val="accent1">
              <a:alpha val="4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5238986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Kapitelsida Rö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3CE374-A977-AA4C-9A20-F52613C5AFD2}"/>
              </a:ext>
            </a:extLst>
          </p:cNvPr>
          <p:cNvSpPr>
            <a:spLocks noGrp="1"/>
          </p:cNvSpPr>
          <p:nvPr>
            <p:ph type="ctrTitle" hasCustomPrompt="1"/>
          </p:nvPr>
        </p:nvSpPr>
        <p:spPr>
          <a:xfrm>
            <a:off x="1524000" y="1122363"/>
            <a:ext cx="9144000" cy="2387600"/>
          </a:xfrm>
        </p:spPr>
        <p:txBody>
          <a:bodyPr anchor="b">
            <a:normAutofit/>
          </a:bodyPr>
          <a:lstStyle>
            <a:lvl1pPr marL="7938" indent="0" algn="l">
              <a:tabLst/>
              <a:defRPr sz="5400">
                <a:solidFill>
                  <a:schemeClr val="bg1"/>
                </a:solidFill>
              </a:defRPr>
            </a:lvl1pPr>
          </a:lstStyle>
          <a:p>
            <a:r>
              <a:rPr lang="sv-SE" dirty="0"/>
              <a:t>Kapitelrubrik</a:t>
            </a:r>
          </a:p>
        </p:txBody>
      </p:sp>
      <p:sp>
        <p:nvSpPr>
          <p:cNvPr id="3" name="Underrubrik 2">
            <a:extLst>
              <a:ext uri="{FF2B5EF4-FFF2-40B4-BE49-F238E27FC236}">
                <a16:creationId xmlns:a16="http://schemas.microsoft.com/office/drawing/2014/main" id="{8729CF7C-44B7-1D45-A256-18D2AF206B52}"/>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C1D5FCA1-F16D-FD4E-8E72-A936DFC73DE1}"/>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4" name="Platshållare för datum 3">
            <a:extLst>
              <a:ext uri="{FF2B5EF4-FFF2-40B4-BE49-F238E27FC236}">
                <a16:creationId xmlns:a16="http://schemas.microsoft.com/office/drawing/2014/main" id="{568CCDEC-A456-EAAC-06D4-1765EE47C774}"/>
              </a:ext>
            </a:extLst>
          </p:cNvPr>
          <p:cNvSpPr>
            <a:spLocks noGrp="1"/>
          </p:cNvSpPr>
          <p:nvPr>
            <p:ph type="dt" sz="half" idx="13"/>
          </p:nvPr>
        </p:nvSpPr>
        <p:spPr/>
        <p:txBody>
          <a:bodyPr/>
          <a:lstStyle/>
          <a:p>
            <a:fld id="{A713B102-96DD-2643-881E-DB6EAC666CDE}" type="datetime1">
              <a:rPr lang="sv-SE" smtClean="0"/>
              <a:t>2023-10-05</a:t>
            </a:fld>
            <a:endParaRPr lang="sv-SE"/>
          </a:p>
        </p:txBody>
      </p:sp>
      <p:sp>
        <p:nvSpPr>
          <p:cNvPr id="5" name="Platshållare för sidfot 4">
            <a:extLst>
              <a:ext uri="{FF2B5EF4-FFF2-40B4-BE49-F238E27FC236}">
                <a16:creationId xmlns:a16="http://schemas.microsoft.com/office/drawing/2014/main" id="{A5F8D42B-5733-A866-72D9-7258AB6B5129}"/>
              </a:ext>
            </a:extLst>
          </p:cNvPr>
          <p:cNvSpPr>
            <a:spLocks noGrp="1"/>
          </p:cNvSpPr>
          <p:nvPr>
            <p:ph type="ftr" sz="quarter" idx="14"/>
          </p:nvPr>
        </p:nvSpPr>
        <p:spPr/>
        <p:txBody>
          <a:bodyPr/>
          <a:lstStyle/>
          <a:p>
            <a:endParaRPr lang="sv-SE" dirty="0"/>
          </a:p>
        </p:txBody>
      </p:sp>
      <p:pic>
        <p:nvPicPr>
          <p:cNvPr id="10" name="Bildobjekt 11">
            <a:extLst>
              <a:ext uri="{FF2B5EF4-FFF2-40B4-BE49-F238E27FC236}">
                <a16:creationId xmlns:a16="http://schemas.microsoft.com/office/drawing/2014/main" id="{8F9E9B1C-79F8-4339-D058-610D01FDE5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45223" y="5915980"/>
            <a:ext cx="1877529" cy="640833"/>
          </a:xfrm>
          <a:prstGeom prst="rect">
            <a:avLst/>
          </a:prstGeom>
        </p:spPr>
      </p:pic>
    </p:spTree>
    <p:extLst>
      <p:ext uri="{BB962C8B-B14F-4D97-AF65-F5344CB8AC3E}">
        <p14:creationId xmlns:p14="http://schemas.microsoft.com/office/powerpoint/2010/main" val="3714590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Rubrik och innehåll BEIGE vänste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7095556" y="1001609"/>
            <a:ext cx="4147200" cy="1325563"/>
          </a:xfrm>
        </p:spPr>
        <p:txBody>
          <a:bodyPr anchor="b" anchorCtr="0"/>
          <a:lstStyle/>
          <a:p>
            <a:r>
              <a:rPr lang="sv-SE" dirty="0"/>
              <a:t>Här skriver </a:t>
            </a:r>
            <a:br>
              <a:rPr lang="sv-SE" dirty="0"/>
            </a:br>
            <a:r>
              <a:rPr lang="sv-SE" dirty="0"/>
              <a:t>vi rubrik</a:t>
            </a:r>
          </a:p>
        </p:txBody>
      </p:sp>
      <p:sp>
        <p:nvSpPr>
          <p:cNvPr id="8" name="Platshållare för text 4">
            <a:extLst>
              <a:ext uri="{FF2B5EF4-FFF2-40B4-BE49-F238E27FC236}">
                <a16:creationId xmlns:a16="http://schemas.microsoft.com/office/drawing/2014/main" id="{BF60E412-CC77-5C3B-23B2-5FC57FB2C2ED}"/>
              </a:ext>
            </a:extLst>
          </p:cNvPr>
          <p:cNvSpPr>
            <a:spLocks noGrp="1"/>
          </p:cNvSpPr>
          <p:nvPr>
            <p:ph type="body" sz="quarter" idx="16"/>
          </p:nvPr>
        </p:nvSpPr>
        <p:spPr>
          <a:xfrm>
            <a:off x="7098603"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2EBD531-C825-CE7B-F963-A4D2EB6C5A65}"/>
              </a:ext>
            </a:extLst>
          </p:cNvPr>
          <p:cNvSpPr>
            <a:spLocks noGrp="1"/>
          </p:cNvSpPr>
          <p:nvPr>
            <p:ph type="dt" sz="half" idx="17"/>
          </p:nvPr>
        </p:nvSpPr>
        <p:spPr/>
        <p:txBody>
          <a:bodyPr/>
          <a:lstStyle/>
          <a:p>
            <a:fld id="{808DE4C4-6A95-4E47-BFD1-29E3ED4DCDAE}" type="datetime1">
              <a:rPr lang="sv-SE" smtClean="0"/>
              <a:t>2023-10-05</a:t>
            </a:fld>
            <a:endParaRPr lang="sv-SE"/>
          </a:p>
        </p:txBody>
      </p:sp>
      <p:sp>
        <p:nvSpPr>
          <p:cNvPr id="4" name="Platshållare för sidfot 3">
            <a:extLst>
              <a:ext uri="{FF2B5EF4-FFF2-40B4-BE49-F238E27FC236}">
                <a16:creationId xmlns:a16="http://schemas.microsoft.com/office/drawing/2014/main" id="{B9E434C3-5D3A-4848-256B-B05A0CC2A43B}"/>
              </a:ext>
            </a:extLst>
          </p:cNvPr>
          <p:cNvSpPr>
            <a:spLocks noGrp="1"/>
          </p:cNvSpPr>
          <p:nvPr>
            <p:ph type="ftr" sz="quarter" idx="18"/>
          </p:nvPr>
        </p:nvSpPr>
        <p:spPr/>
        <p:txBody>
          <a:bodyPr/>
          <a:lstStyle/>
          <a:p>
            <a:endParaRPr lang="sv-SE" dirty="0"/>
          </a:p>
        </p:txBody>
      </p:sp>
      <p:sp>
        <p:nvSpPr>
          <p:cNvPr id="7" name="Platshållare för bildnummer 5">
            <a:extLst>
              <a:ext uri="{FF2B5EF4-FFF2-40B4-BE49-F238E27FC236}">
                <a16:creationId xmlns:a16="http://schemas.microsoft.com/office/drawing/2014/main" id="{99368270-9051-6647-9B16-7B01293E91B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5" name="Rektangel 4">
            <a:extLst>
              <a:ext uri="{FF2B5EF4-FFF2-40B4-BE49-F238E27FC236}">
                <a16:creationId xmlns:a16="http://schemas.microsoft.com/office/drawing/2014/main" id="{E2F75567-6DDA-0A41-424A-68FB6145940C}"/>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28298940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d utfallan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BBC92E1-F42C-F54B-A3D1-B184E8BB7C6A}"/>
              </a:ext>
            </a:extLst>
          </p:cNvPr>
          <p:cNvSpPr>
            <a:spLocks noGrp="1"/>
          </p:cNvSpPr>
          <p:nvPr>
            <p:ph type="pic" sz="quarter" idx="21" hasCustomPrompt="1"/>
          </p:nvPr>
        </p:nvSpPr>
        <p:spPr>
          <a:xfrm>
            <a:off x="0" y="0"/>
            <a:ext cx="12192000" cy="6858000"/>
          </a:xfrm>
          <a:noFill/>
        </p:spPr>
        <p:txBody>
          <a:bodyPr anchor="ctr">
            <a:normAutofit/>
          </a:bodyPr>
          <a:lstStyle>
            <a:lvl1pPr marL="0" indent="0" algn="ctr">
              <a:lnSpc>
                <a:spcPct val="100000"/>
              </a:lnSpc>
              <a:buNone/>
              <a:defRPr sz="2400" b="1">
                <a:solidFill>
                  <a:schemeClr val="bg1"/>
                </a:solidFill>
                <a:highlight>
                  <a:srgbClr val="FF0000"/>
                </a:highlight>
                <a:latin typeface="Cambria" panose="02040503050406030204" pitchFamily="18" charset="0"/>
              </a:defRPr>
            </a:lvl1pPr>
          </a:lstStyle>
          <a:p>
            <a:r>
              <a:rPr lang="en-SE"/>
              <a:t>Klicka här för </a:t>
            </a:r>
            <a:br>
              <a:rPr lang="en-SE"/>
            </a:br>
            <a:r>
              <a:rPr lang="en-SE"/>
              <a:t>att </a:t>
            </a:r>
            <a:r>
              <a:rPr lang="sv-SE" dirty="0"/>
              <a:t>lägga in </a:t>
            </a:r>
            <a:r>
              <a:rPr lang="en-SE"/>
              <a:t>bild</a:t>
            </a:r>
            <a:endParaRPr lang="sv-SE" dirty="0"/>
          </a:p>
        </p:txBody>
      </p:sp>
      <p:sp>
        <p:nvSpPr>
          <p:cNvPr id="2" name="Platshållare för datum 1">
            <a:extLst>
              <a:ext uri="{FF2B5EF4-FFF2-40B4-BE49-F238E27FC236}">
                <a16:creationId xmlns:a16="http://schemas.microsoft.com/office/drawing/2014/main" id="{5140CEC6-49BD-C6ED-5D70-FA108CF29F5D}"/>
              </a:ext>
            </a:extLst>
          </p:cNvPr>
          <p:cNvSpPr>
            <a:spLocks noGrp="1"/>
          </p:cNvSpPr>
          <p:nvPr>
            <p:ph type="dt" sz="half" idx="22"/>
          </p:nvPr>
        </p:nvSpPr>
        <p:spPr/>
        <p:txBody>
          <a:bodyPr/>
          <a:lstStyle/>
          <a:p>
            <a:fld id="{CCC08390-6F06-984A-B377-AE77C080BEA0}" type="datetime1">
              <a:rPr lang="sv-SE" smtClean="0"/>
              <a:t>2023-10-05</a:t>
            </a:fld>
            <a:endParaRPr lang="sv-SE"/>
          </a:p>
        </p:txBody>
      </p:sp>
      <p:sp>
        <p:nvSpPr>
          <p:cNvPr id="4" name="Platshållare för sidfot 3">
            <a:extLst>
              <a:ext uri="{FF2B5EF4-FFF2-40B4-BE49-F238E27FC236}">
                <a16:creationId xmlns:a16="http://schemas.microsoft.com/office/drawing/2014/main" id="{DFD87694-B7C4-D4D5-0BCF-A4F1D0BBF94E}"/>
              </a:ext>
            </a:extLst>
          </p:cNvPr>
          <p:cNvSpPr>
            <a:spLocks noGrp="1"/>
          </p:cNvSpPr>
          <p:nvPr>
            <p:ph type="ftr" sz="quarter" idx="23"/>
          </p:nvPr>
        </p:nvSpPr>
        <p:spPr/>
        <p:txBody>
          <a:bodyPr/>
          <a:lstStyle/>
          <a:p>
            <a:endParaRPr lang="sv-SE" dirty="0"/>
          </a:p>
        </p:txBody>
      </p:sp>
      <p:sp>
        <p:nvSpPr>
          <p:cNvPr id="7" name="Platshållare för bildnummer 5">
            <a:extLst>
              <a:ext uri="{FF2B5EF4-FFF2-40B4-BE49-F238E27FC236}">
                <a16:creationId xmlns:a16="http://schemas.microsoft.com/office/drawing/2014/main" id="{F04BCD34-4F44-814A-A85D-2BD0B2E7CE9C}"/>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5" name="Platshållare för text 19">
            <a:extLst>
              <a:ext uri="{FF2B5EF4-FFF2-40B4-BE49-F238E27FC236}">
                <a16:creationId xmlns:a16="http://schemas.microsoft.com/office/drawing/2014/main" id="{BA9721D3-9A07-C8FF-E9CD-31C9A3DFE9FE}"/>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3235751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ldkoll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EA91037-FFCD-7148-A0C8-D55CDFE7DBE3}"/>
              </a:ext>
            </a:extLst>
          </p:cNvPr>
          <p:cNvSpPr>
            <a:spLocks noGrp="1"/>
          </p:cNvSpPr>
          <p:nvPr>
            <p:ph type="pic" sz="quarter" idx="21" hasCustomPrompt="1"/>
          </p:nvPr>
        </p:nvSpPr>
        <p:spPr>
          <a:xfrm>
            <a:off x="6166800" y="118800"/>
            <a:ext cx="5907600" cy="6627600"/>
          </a:xfrm>
          <a:noFill/>
        </p:spPr>
        <p:txBody>
          <a:bodyPr anchor="ctr">
            <a:normAutofit/>
          </a:bodyPr>
          <a:lstStyle>
            <a:lvl1pPr marL="0" indent="0" algn="ctr">
              <a:lnSpc>
                <a:spcPct val="100000"/>
              </a:lnSpc>
              <a:buNone/>
              <a:defRPr sz="2400" b="1">
                <a:solidFill>
                  <a:schemeClr val="bg1"/>
                </a:solidFill>
                <a:highlight>
                  <a:srgbClr val="FF0000"/>
                </a:highlight>
                <a:latin typeface="Cambria" panose="02040503050406030204" pitchFamily="18" charset="0"/>
              </a:defRPr>
            </a:lvl1pPr>
          </a:lstStyle>
          <a:p>
            <a:r>
              <a:rPr lang="en-SE"/>
              <a:t>Klicka här för </a:t>
            </a:r>
            <a:br>
              <a:rPr lang="en-SE"/>
            </a:br>
            <a:r>
              <a:rPr lang="en-SE"/>
              <a:t>att </a:t>
            </a:r>
            <a:r>
              <a:rPr lang="sv-SE" dirty="0"/>
              <a:t>lägga in </a:t>
            </a:r>
            <a:r>
              <a:rPr lang="en-SE"/>
              <a:t>bild</a:t>
            </a:r>
            <a:endParaRPr lang="sv-SE" dirty="0"/>
          </a:p>
        </p:txBody>
      </p:sp>
      <p:sp>
        <p:nvSpPr>
          <p:cNvPr id="4" name="Picture Placeholder 3">
            <a:extLst>
              <a:ext uri="{FF2B5EF4-FFF2-40B4-BE49-F238E27FC236}">
                <a16:creationId xmlns:a16="http://schemas.microsoft.com/office/drawing/2014/main" id="{BB584E0B-1B51-694D-8910-9BDC9030F996}"/>
              </a:ext>
            </a:extLst>
          </p:cNvPr>
          <p:cNvSpPr>
            <a:spLocks noGrp="1"/>
          </p:cNvSpPr>
          <p:nvPr>
            <p:ph type="pic" sz="quarter" idx="10" hasCustomPrompt="1"/>
          </p:nvPr>
        </p:nvSpPr>
        <p:spPr>
          <a:xfrm>
            <a:off x="119062" y="3506400"/>
            <a:ext cx="2880000" cy="3240000"/>
          </a:xfrm>
          <a:noFill/>
        </p:spPr>
        <p:txBody>
          <a:bodyPr anchor="ctr">
            <a:normAutofit/>
          </a:bodyPr>
          <a:lstStyle>
            <a:lvl1pPr marL="0" indent="0" algn="ctr">
              <a:lnSpc>
                <a:spcPct val="100000"/>
              </a:lnSpc>
              <a:buNone/>
              <a:defRPr sz="1800" b="1">
                <a:solidFill>
                  <a:schemeClr val="bg1"/>
                </a:solidFill>
                <a:highlight>
                  <a:srgbClr val="FF0000"/>
                </a:highlight>
                <a:latin typeface="Cambria" panose="02040503050406030204" pitchFamily="18" charset="0"/>
              </a:defRPr>
            </a:lvl1pPr>
          </a:lstStyle>
          <a:p>
            <a:r>
              <a:rPr lang="en-SE"/>
              <a:t>Klicka här för </a:t>
            </a:r>
            <a:br>
              <a:rPr lang="en-SE"/>
            </a:br>
            <a:r>
              <a:rPr lang="en-SE"/>
              <a:t>att </a:t>
            </a:r>
            <a:r>
              <a:rPr lang="sv-SE" dirty="0"/>
              <a:t>lägga in </a:t>
            </a:r>
            <a:r>
              <a:rPr lang="en-SE"/>
              <a:t>bild</a:t>
            </a:r>
            <a:endParaRPr lang="sv-SE" dirty="0"/>
          </a:p>
        </p:txBody>
      </p:sp>
      <p:sp>
        <p:nvSpPr>
          <p:cNvPr id="6" name="Picture Placeholder 3">
            <a:extLst>
              <a:ext uri="{FF2B5EF4-FFF2-40B4-BE49-F238E27FC236}">
                <a16:creationId xmlns:a16="http://schemas.microsoft.com/office/drawing/2014/main" id="{5DA3897F-5F2E-E04D-8075-11CDF5981746}"/>
              </a:ext>
            </a:extLst>
          </p:cNvPr>
          <p:cNvSpPr>
            <a:spLocks noGrp="1"/>
          </p:cNvSpPr>
          <p:nvPr>
            <p:ph type="pic" sz="quarter" idx="20" hasCustomPrompt="1"/>
          </p:nvPr>
        </p:nvSpPr>
        <p:spPr>
          <a:xfrm>
            <a:off x="119062" y="118800"/>
            <a:ext cx="5905500" cy="3240000"/>
          </a:xfrm>
          <a:noFill/>
        </p:spPr>
        <p:txBody>
          <a:bodyPr anchor="ctr">
            <a:normAutofit/>
          </a:bodyPr>
          <a:lstStyle>
            <a:lvl1pPr marL="0" indent="0" algn="ctr">
              <a:lnSpc>
                <a:spcPct val="100000"/>
              </a:lnSpc>
              <a:buNone/>
              <a:defRPr sz="2400" b="1">
                <a:solidFill>
                  <a:schemeClr val="bg1"/>
                </a:solidFill>
                <a:highlight>
                  <a:srgbClr val="FF0000"/>
                </a:highlight>
                <a:latin typeface="Cambria" panose="02040503050406030204" pitchFamily="18" charset="0"/>
              </a:defRPr>
            </a:lvl1pPr>
          </a:lstStyle>
          <a:p>
            <a:r>
              <a:rPr lang="en-SE"/>
              <a:t>Klicka här för </a:t>
            </a:r>
            <a:br>
              <a:rPr lang="en-SE"/>
            </a:br>
            <a:r>
              <a:rPr lang="en-SE"/>
              <a:t>att </a:t>
            </a:r>
            <a:r>
              <a:rPr lang="sv-SE" dirty="0"/>
              <a:t>lägga in </a:t>
            </a:r>
            <a:r>
              <a:rPr lang="en-SE"/>
              <a:t>bild</a:t>
            </a:r>
            <a:endParaRPr lang="sv-SE" dirty="0"/>
          </a:p>
        </p:txBody>
      </p:sp>
      <p:sp>
        <p:nvSpPr>
          <p:cNvPr id="7" name="Picture Placeholder 3">
            <a:extLst>
              <a:ext uri="{FF2B5EF4-FFF2-40B4-BE49-F238E27FC236}">
                <a16:creationId xmlns:a16="http://schemas.microsoft.com/office/drawing/2014/main" id="{1590705E-7544-234D-B1DB-3A59C34E4236}"/>
              </a:ext>
            </a:extLst>
          </p:cNvPr>
          <p:cNvSpPr>
            <a:spLocks noGrp="1"/>
          </p:cNvSpPr>
          <p:nvPr>
            <p:ph type="pic" sz="quarter" idx="22" hasCustomPrompt="1"/>
          </p:nvPr>
        </p:nvSpPr>
        <p:spPr>
          <a:xfrm>
            <a:off x="3134405" y="3506400"/>
            <a:ext cx="2880000" cy="3240000"/>
          </a:xfrm>
          <a:noFill/>
        </p:spPr>
        <p:txBody>
          <a:bodyPr anchor="ctr">
            <a:normAutofit/>
          </a:bodyPr>
          <a:lstStyle>
            <a:lvl1pPr marL="0" indent="0" algn="ctr">
              <a:lnSpc>
                <a:spcPct val="100000"/>
              </a:lnSpc>
              <a:buNone/>
              <a:defRPr sz="1800" b="1">
                <a:solidFill>
                  <a:schemeClr val="bg1"/>
                </a:solidFill>
                <a:highlight>
                  <a:srgbClr val="FF0000"/>
                </a:highlight>
                <a:latin typeface="Cambria" panose="02040503050406030204" pitchFamily="18" charset="0"/>
              </a:defRPr>
            </a:lvl1pPr>
          </a:lstStyle>
          <a:p>
            <a:r>
              <a:rPr lang="en-SE"/>
              <a:t>Klicka här för </a:t>
            </a:r>
            <a:br>
              <a:rPr lang="en-SE"/>
            </a:br>
            <a:r>
              <a:rPr lang="en-SE"/>
              <a:t>att </a:t>
            </a:r>
            <a:r>
              <a:rPr lang="sv-SE" dirty="0"/>
              <a:t>lägga in </a:t>
            </a:r>
            <a:r>
              <a:rPr lang="en-SE"/>
              <a:t>bild</a:t>
            </a:r>
            <a:endParaRPr lang="sv-SE" dirty="0"/>
          </a:p>
        </p:txBody>
      </p:sp>
      <p:sp>
        <p:nvSpPr>
          <p:cNvPr id="9" name="Platshållare för bildnummer 5">
            <a:extLst>
              <a:ext uri="{FF2B5EF4-FFF2-40B4-BE49-F238E27FC236}">
                <a16:creationId xmlns:a16="http://schemas.microsoft.com/office/drawing/2014/main" id="{76EBBB8A-A9A0-7948-9F39-78A19690664D}"/>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5" name="Platshållare för datum 4">
            <a:extLst>
              <a:ext uri="{FF2B5EF4-FFF2-40B4-BE49-F238E27FC236}">
                <a16:creationId xmlns:a16="http://schemas.microsoft.com/office/drawing/2014/main" id="{B98FCD55-F3F0-AA9F-74E9-914C494DD2B5}"/>
              </a:ext>
            </a:extLst>
          </p:cNvPr>
          <p:cNvSpPr>
            <a:spLocks noGrp="1"/>
          </p:cNvSpPr>
          <p:nvPr>
            <p:ph type="dt" sz="half" idx="23"/>
          </p:nvPr>
        </p:nvSpPr>
        <p:spPr/>
        <p:txBody>
          <a:bodyPr/>
          <a:lstStyle/>
          <a:p>
            <a:fld id="{3409895E-EDCE-014B-85BB-1AA274ED3798}" type="datetime1">
              <a:rPr lang="sv-SE" smtClean="0"/>
              <a:t>2023-10-05</a:t>
            </a:fld>
            <a:endParaRPr lang="sv-SE"/>
          </a:p>
        </p:txBody>
      </p:sp>
      <p:sp>
        <p:nvSpPr>
          <p:cNvPr id="8" name="Platshållare för sidfot 7">
            <a:extLst>
              <a:ext uri="{FF2B5EF4-FFF2-40B4-BE49-F238E27FC236}">
                <a16:creationId xmlns:a16="http://schemas.microsoft.com/office/drawing/2014/main" id="{237CF0AD-B43C-A969-F1E8-3C4E89EB543E}"/>
              </a:ext>
            </a:extLst>
          </p:cNvPr>
          <p:cNvSpPr>
            <a:spLocks noGrp="1"/>
          </p:cNvSpPr>
          <p:nvPr>
            <p:ph type="ftr" sz="quarter" idx="24"/>
          </p:nvPr>
        </p:nvSpPr>
        <p:spPr/>
        <p:txBody>
          <a:bodyPr/>
          <a:lstStyle/>
          <a:p>
            <a:endParaRPr lang="sv-SE" dirty="0"/>
          </a:p>
        </p:txBody>
      </p:sp>
      <p:sp>
        <p:nvSpPr>
          <p:cNvPr id="10" name="Platshållare för text 19">
            <a:extLst>
              <a:ext uri="{FF2B5EF4-FFF2-40B4-BE49-F238E27FC236}">
                <a16:creationId xmlns:a16="http://schemas.microsoft.com/office/drawing/2014/main" id="{79CF25F6-4E9B-AA9E-2A1C-BB9C4C04B6EE}"/>
              </a:ext>
            </a:extLst>
          </p:cNvPr>
          <p:cNvSpPr>
            <a:spLocks noGrp="1"/>
          </p:cNvSpPr>
          <p:nvPr>
            <p:ph type="body" sz="quarter" idx="18"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1972625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alpha val="50086"/>
          </a:schemeClr>
        </a:solidFill>
        <a:effectLst/>
      </p:bgPr>
    </p:bg>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CC991828-8929-DB42-BA90-8C6DB4DAECB8}"/>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2" name="Platshållare för datum 1">
            <a:extLst>
              <a:ext uri="{FF2B5EF4-FFF2-40B4-BE49-F238E27FC236}">
                <a16:creationId xmlns:a16="http://schemas.microsoft.com/office/drawing/2014/main" id="{D99C71AA-71A4-F4F9-F92C-8222D42A39F1}"/>
              </a:ext>
            </a:extLst>
          </p:cNvPr>
          <p:cNvSpPr>
            <a:spLocks noGrp="1"/>
          </p:cNvSpPr>
          <p:nvPr>
            <p:ph type="dt" sz="half" idx="13"/>
          </p:nvPr>
        </p:nvSpPr>
        <p:spPr/>
        <p:txBody>
          <a:bodyPr/>
          <a:lstStyle/>
          <a:p>
            <a:fld id="{0FE916E3-7282-B743-B7C2-AF829EDB0E86}" type="datetime1">
              <a:rPr lang="sv-SE" smtClean="0"/>
              <a:t>2023-10-05</a:t>
            </a:fld>
            <a:endParaRPr lang="sv-SE"/>
          </a:p>
        </p:txBody>
      </p:sp>
      <p:sp>
        <p:nvSpPr>
          <p:cNvPr id="3" name="Platshållare för sidfot 2">
            <a:extLst>
              <a:ext uri="{FF2B5EF4-FFF2-40B4-BE49-F238E27FC236}">
                <a16:creationId xmlns:a16="http://schemas.microsoft.com/office/drawing/2014/main" id="{55861E45-35DB-D453-5003-0BA5109D050A}"/>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3593197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3827065F-5234-CA44-8D43-0D787AE91F0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0667" y="1913260"/>
            <a:ext cx="3050666" cy="3031480"/>
          </a:xfrm>
          <a:prstGeom prst="rect">
            <a:avLst/>
          </a:prstGeom>
        </p:spPr>
      </p:pic>
      <p:sp>
        <p:nvSpPr>
          <p:cNvPr id="2" name="Platshållare för datum 1">
            <a:extLst>
              <a:ext uri="{FF2B5EF4-FFF2-40B4-BE49-F238E27FC236}">
                <a16:creationId xmlns:a16="http://schemas.microsoft.com/office/drawing/2014/main" id="{C4E407E9-5F68-14FE-DE68-3453C2B69D66}"/>
              </a:ext>
            </a:extLst>
          </p:cNvPr>
          <p:cNvSpPr>
            <a:spLocks noGrp="1"/>
          </p:cNvSpPr>
          <p:nvPr>
            <p:ph type="dt" sz="half" idx="10"/>
          </p:nvPr>
        </p:nvSpPr>
        <p:spPr/>
        <p:txBody>
          <a:bodyPr/>
          <a:lstStyle/>
          <a:p>
            <a:fld id="{E52D8B56-3EA4-DC41-ADB6-EBAA10194C96}" type="datetime1">
              <a:rPr lang="sv-SE" smtClean="0"/>
              <a:t>2023-10-05</a:t>
            </a:fld>
            <a:endParaRPr lang="sv-SE"/>
          </a:p>
        </p:txBody>
      </p:sp>
      <p:sp>
        <p:nvSpPr>
          <p:cNvPr id="3" name="Platshållare för sidfot 2">
            <a:extLst>
              <a:ext uri="{FF2B5EF4-FFF2-40B4-BE49-F238E27FC236}">
                <a16:creationId xmlns:a16="http://schemas.microsoft.com/office/drawing/2014/main" id="{D0D62655-EDCA-55C7-C174-D2A564777821}"/>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EA9741DE-83A0-2992-1ACA-31D86BC43650}"/>
              </a:ext>
            </a:extLst>
          </p:cNvPr>
          <p:cNvSpPr>
            <a:spLocks noGrp="1"/>
          </p:cNvSpPr>
          <p:nvPr>
            <p:ph type="sldNum" sz="quarter" idx="12"/>
          </p:nvPr>
        </p:nvSpPr>
        <p:spPr>
          <a:xfrm>
            <a:off x="8153400" y="7228910"/>
            <a:ext cx="1877529" cy="353128"/>
          </a:xfrm>
        </p:spPr>
        <p:txBody>
          <a:bodyPr/>
          <a:lstStyle>
            <a:lvl1pPr>
              <a:defRPr>
                <a:noFill/>
              </a:defRPr>
            </a:lvl1pPr>
          </a:lstStyle>
          <a:p>
            <a:fld id="{FA2F4ED5-15C4-9247-8615-824FEBD25F8A}" type="slidenum">
              <a:rPr lang="sv-SE" smtClean="0"/>
              <a:pPr/>
              <a:t>‹#›</a:t>
            </a:fld>
            <a:endParaRPr lang="sv-SE" dirty="0"/>
          </a:p>
        </p:txBody>
      </p:sp>
    </p:spTree>
    <p:extLst>
      <p:ext uri="{BB962C8B-B14F-4D97-AF65-F5344CB8AC3E}">
        <p14:creationId xmlns:p14="http://schemas.microsoft.com/office/powerpoint/2010/main" val="3832991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Kapitelsida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3CE374-A977-AA4C-9A20-F52613C5AFD2}"/>
              </a:ext>
            </a:extLst>
          </p:cNvPr>
          <p:cNvSpPr>
            <a:spLocks noGrp="1"/>
          </p:cNvSpPr>
          <p:nvPr>
            <p:ph type="ctrTitle" hasCustomPrompt="1"/>
          </p:nvPr>
        </p:nvSpPr>
        <p:spPr>
          <a:xfrm>
            <a:off x="1524000" y="1122363"/>
            <a:ext cx="9144000" cy="2387600"/>
          </a:xfrm>
        </p:spPr>
        <p:txBody>
          <a:bodyPr anchor="b">
            <a:normAutofit/>
          </a:bodyPr>
          <a:lstStyle>
            <a:lvl1pPr marL="7938" indent="0" algn="l">
              <a:tabLst/>
              <a:defRPr sz="5400">
                <a:solidFill>
                  <a:schemeClr val="bg1"/>
                </a:solidFill>
              </a:defRPr>
            </a:lvl1pPr>
          </a:lstStyle>
          <a:p>
            <a:r>
              <a:rPr lang="sv-SE" dirty="0"/>
              <a:t>Kapitelrubrik</a:t>
            </a:r>
          </a:p>
        </p:txBody>
      </p:sp>
      <p:sp>
        <p:nvSpPr>
          <p:cNvPr id="3" name="Underrubrik 2">
            <a:extLst>
              <a:ext uri="{FF2B5EF4-FFF2-40B4-BE49-F238E27FC236}">
                <a16:creationId xmlns:a16="http://schemas.microsoft.com/office/drawing/2014/main" id="{8729CF7C-44B7-1D45-A256-18D2AF206B52}"/>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6CB5251-5810-1C45-AD58-40F648C11CE1}"/>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4" name="Platshållare för datum 3">
            <a:extLst>
              <a:ext uri="{FF2B5EF4-FFF2-40B4-BE49-F238E27FC236}">
                <a16:creationId xmlns:a16="http://schemas.microsoft.com/office/drawing/2014/main" id="{6B1C538D-4987-DE6A-594B-10A9B60D0648}"/>
              </a:ext>
            </a:extLst>
          </p:cNvPr>
          <p:cNvSpPr>
            <a:spLocks noGrp="1"/>
          </p:cNvSpPr>
          <p:nvPr>
            <p:ph type="dt" sz="half" idx="13"/>
          </p:nvPr>
        </p:nvSpPr>
        <p:spPr/>
        <p:txBody>
          <a:bodyPr/>
          <a:lstStyle/>
          <a:p>
            <a:fld id="{11CE4EE6-E469-3649-9B87-12F5948E6A90}" type="datetime1">
              <a:rPr lang="sv-SE" smtClean="0"/>
              <a:t>2023-10-05</a:t>
            </a:fld>
            <a:endParaRPr lang="sv-SE"/>
          </a:p>
        </p:txBody>
      </p:sp>
      <p:sp>
        <p:nvSpPr>
          <p:cNvPr id="5" name="Platshållare för sidfot 4">
            <a:extLst>
              <a:ext uri="{FF2B5EF4-FFF2-40B4-BE49-F238E27FC236}">
                <a16:creationId xmlns:a16="http://schemas.microsoft.com/office/drawing/2014/main" id="{579C3F2D-2C90-209B-FAFC-4A60FD1BC93C}"/>
              </a:ext>
            </a:extLst>
          </p:cNvPr>
          <p:cNvSpPr>
            <a:spLocks noGrp="1"/>
          </p:cNvSpPr>
          <p:nvPr>
            <p:ph type="ftr" sz="quarter" idx="14"/>
          </p:nvPr>
        </p:nvSpPr>
        <p:spPr/>
        <p:txBody>
          <a:bodyPr/>
          <a:lstStyle/>
          <a:p>
            <a:endParaRPr lang="sv-SE" dirty="0"/>
          </a:p>
        </p:txBody>
      </p:sp>
      <p:pic>
        <p:nvPicPr>
          <p:cNvPr id="8" name="Bildobjekt 11">
            <a:extLst>
              <a:ext uri="{FF2B5EF4-FFF2-40B4-BE49-F238E27FC236}">
                <a16:creationId xmlns:a16="http://schemas.microsoft.com/office/drawing/2014/main" id="{D3D08C90-D4B8-2934-1123-0483F3F9A55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45223" y="5915980"/>
            <a:ext cx="1877529" cy="640833"/>
          </a:xfrm>
          <a:prstGeom prst="rect">
            <a:avLst/>
          </a:prstGeom>
        </p:spPr>
      </p:pic>
    </p:spTree>
    <p:extLst>
      <p:ext uri="{BB962C8B-B14F-4D97-AF65-F5344CB8AC3E}">
        <p14:creationId xmlns:p14="http://schemas.microsoft.com/office/powerpoint/2010/main" val="389881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1524000" y="1001609"/>
            <a:ext cx="7401559" cy="1325563"/>
          </a:xfrm>
        </p:spPr>
        <p:txBody>
          <a:bodyPr anchor="b" anchorCtr="0">
            <a:normAutofit/>
          </a:bodyPr>
          <a:lstStyle>
            <a:lvl1pPr>
              <a:defRPr sz="7000">
                <a:solidFill>
                  <a:schemeClr val="bg1"/>
                </a:solidFill>
              </a:defRPr>
            </a:lvl1pPr>
          </a:lstStyle>
          <a:p>
            <a:r>
              <a:rPr lang="sv-SE" dirty="0"/>
              <a:t>Agenda</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1524000" y="2612009"/>
            <a:ext cx="7416800" cy="3012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nummer 5">
            <a:extLst>
              <a:ext uri="{FF2B5EF4-FFF2-40B4-BE49-F238E27FC236}">
                <a16:creationId xmlns:a16="http://schemas.microsoft.com/office/drawing/2014/main" id="{E06A8A88-0D2C-C146-B93F-297BA9823684}"/>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bg1"/>
                </a:solidFill>
              </a:defRPr>
            </a:lvl1pPr>
          </a:lstStyle>
          <a:p>
            <a:fld id="{FA2F4ED5-15C4-9247-8615-824FEBD25F8A}" type="slidenum">
              <a:rPr lang="sv-SE" smtClean="0"/>
              <a:pPr/>
              <a:t>‹#›</a:t>
            </a:fld>
            <a:endParaRPr lang="sv-SE" dirty="0"/>
          </a:p>
        </p:txBody>
      </p:sp>
      <p:sp>
        <p:nvSpPr>
          <p:cNvPr id="4" name="Platshållare för datum 3">
            <a:extLst>
              <a:ext uri="{FF2B5EF4-FFF2-40B4-BE49-F238E27FC236}">
                <a16:creationId xmlns:a16="http://schemas.microsoft.com/office/drawing/2014/main" id="{135C3D9B-9C7F-3C26-7CA1-919AA8DB4CA0}"/>
              </a:ext>
            </a:extLst>
          </p:cNvPr>
          <p:cNvSpPr>
            <a:spLocks noGrp="1"/>
          </p:cNvSpPr>
          <p:nvPr>
            <p:ph type="dt" sz="half" idx="13"/>
          </p:nvPr>
        </p:nvSpPr>
        <p:spPr/>
        <p:txBody>
          <a:bodyPr/>
          <a:lstStyle/>
          <a:p>
            <a:fld id="{0C30D802-A01B-F94C-9DAB-07C91D2B4E98}" type="datetime1">
              <a:rPr lang="sv-SE" smtClean="0"/>
              <a:t>2023-10-05</a:t>
            </a:fld>
            <a:endParaRPr lang="sv-SE"/>
          </a:p>
        </p:txBody>
      </p:sp>
      <p:sp>
        <p:nvSpPr>
          <p:cNvPr id="5" name="Platshållare för sidfot 4">
            <a:extLst>
              <a:ext uri="{FF2B5EF4-FFF2-40B4-BE49-F238E27FC236}">
                <a16:creationId xmlns:a16="http://schemas.microsoft.com/office/drawing/2014/main" id="{AABF0C3F-E2A0-1930-1180-F96993BBD47B}"/>
              </a:ext>
            </a:extLst>
          </p:cNvPr>
          <p:cNvSpPr>
            <a:spLocks noGrp="1"/>
          </p:cNvSpPr>
          <p:nvPr>
            <p:ph type="ftr" sz="quarter" idx="14"/>
          </p:nvPr>
        </p:nvSpPr>
        <p:spPr/>
        <p:txBody>
          <a:bodyPr/>
          <a:lstStyle/>
          <a:p>
            <a:endParaRPr lang="sv-SE" dirty="0"/>
          </a:p>
        </p:txBody>
      </p:sp>
      <p:pic>
        <p:nvPicPr>
          <p:cNvPr id="6" name="Bildobjekt 11">
            <a:extLst>
              <a:ext uri="{FF2B5EF4-FFF2-40B4-BE49-F238E27FC236}">
                <a16:creationId xmlns:a16="http://schemas.microsoft.com/office/drawing/2014/main" id="{09DE8F9C-5B97-40A2-AA6F-30595225F6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45223" y="5915980"/>
            <a:ext cx="1877529" cy="640833"/>
          </a:xfrm>
          <a:prstGeom prst="rect">
            <a:avLst/>
          </a:prstGeom>
        </p:spPr>
      </p:pic>
    </p:spTree>
    <p:extLst>
      <p:ext uri="{BB962C8B-B14F-4D97-AF65-F5344CB8AC3E}">
        <p14:creationId xmlns:p14="http://schemas.microsoft.com/office/powerpoint/2010/main" val="376797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1523999" y="1001609"/>
            <a:ext cx="7416000" cy="1325563"/>
          </a:xfrm>
        </p:spPr>
        <p:txBody>
          <a:bodyPr anchor="b" anchorCtr="0"/>
          <a:lstStyle/>
          <a:p>
            <a:r>
              <a:rPr lang="sv-SE" dirty="0"/>
              <a:t>Här skriver 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1524000" y="2612010"/>
            <a:ext cx="7416800" cy="30125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nummer 5">
            <a:extLst>
              <a:ext uri="{FF2B5EF4-FFF2-40B4-BE49-F238E27FC236}">
                <a16:creationId xmlns:a16="http://schemas.microsoft.com/office/drawing/2014/main" id="{832FCBED-E886-AB4F-A8A1-01EDBFEF76A4}"/>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4" name="Platshållare för datum 3">
            <a:extLst>
              <a:ext uri="{FF2B5EF4-FFF2-40B4-BE49-F238E27FC236}">
                <a16:creationId xmlns:a16="http://schemas.microsoft.com/office/drawing/2014/main" id="{8996D49A-14A9-CA80-F614-991D45BB803C}"/>
              </a:ext>
            </a:extLst>
          </p:cNvPr>
          <p:cNvSpPr>
            <a:spLocks noGrp="1"/>
          </p:cNvSpPr>
          <p:nvPr>
            <p:ph type="dt" sz="half" idx="13"/>
          </p:nvPr>
        </p:nvSpPr>
        <p:spPr/>
        <p:txBody>
          <a:bodyPr/>
          <a:lstStyle/>
          <a:p>
            <a:fld id="{ED721AD1-02A8-194C-83D1-A1B0E09E798B}" type="datetime1">
              <a:rPr lang="sv-SE" smtClean="0"/>
              <a:t>2023-10-05</a:t>
            </a:fld>
            <a:endParaRPr lang="sv-SE"/>
          </a:p>
        </p:txBody>
      </p:sp>
      <p:sp>
        <p:nvSpPr>
          <p:cNvPr id="5" name="Platshållare för sidfot 4">
            <a:extLst>
              <a:ext uri="{FF2B5EF4-FFF2-40B4-BE49-F238E27FC236}">
                <a16:creationId xmlns:a16="http://schemas.microsoft.com/office/drawing/2014/main" id="{27523745-DCF8-3E57-4301-862E70BFFEE9}"/>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221099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1523999" y="1001609"/>
            <a:ext cx="7416000" cy="1325563"/>
          </a:xfrm>
        </p:spPr>
        <p:txBody>
          <a:bodyPr anchor="b" anchorCtr="0"/>
          <a:lstStyle/>
          <a:p>
            <a:r>
              <a:rPr lang="sv-SE" dirty="0"/>
              <a:t>Här skriver 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1524000" y="2612010"/>
            <a:ext cx="7416000" cy="30125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bildnummer 5">
            <a:extLst>
              <a:ext uri="{FF2B5EF4-FFF2-40B4-BE49-F238E27FC236}">
                <a16:creationId xmlns:a16="http://schemas.microsoft.com/office/drawing/2014/main" id="{9EA82534-6834-204A-B984-D0BE172AF484}"/>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4" name="Platshållare för datum 3">
            <a:extLst>
              <a:ext uri="{FF2B5EF4-FFF2-40B4-BE49-F238E27FC236}">
                <a16:creationId xmlns:a16="http://schemas.microsoft.com/office/drawing/2014/main" id="{9343D3A0-F46F-4BF0-D1A6-593D257B5CC0}"/>
              </a:ext>
            </a:extLst>
          </p:cNvPr>
          <p:cNvSpPr>
            <a:spLocks noGrp="1"/>
          </p:cNvSpPr>
          <p:nvPr>
            <p:ph type="dt" sz="half" idx="13"/>
          </p:nvPr>
        </p:nvSpPr>
        <p:spPr/>
        <p:txBody>
          <a:bodyPr/>
          <a:lstStyle/>
          <a:p>
            <a:fld id="{16CC5007-C8CD-7E45-B77E-122D6E73864C}" type="datetime1">
              <a:rPr lang="sv-SE" smtClean="0"/>
              <a:t>2023-10-05</a:t>
            </a:fld>
            <a:endParaRPr lang="sv-SE"/>
          </a:p>
        </p:txBody>
      </p:sp>
      <p:sp>
        <p:nvSpPr>
          <p:cNvPr id="5" name="Platshållare för sidfot 4">
            <a:extLst>
              <a:ext uri="{FF2B5EF4-FFF2-40B4-BE49-F238E27FC236}">
                <a16:creationId xmlns:a16="http://schemas.microsoft.com/office/drawing/2014/main" id="{C567FDE4-2ED9-C4D8-E78F-AFB42485D4FC}"/>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253960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2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1523999" y="1001609"/>
            <a:ext cx="7416000" cy="1325563"/>
          </a:xfrm>
        </p:spPr>
        <p:txBody>
          <a:bodyPr anchor="b" anchorCtr="0"/>
          <a:lstStyle/>
          <a:p>
            <a:r>
              <a:rPr lang="sv-SE" dirty="0"/>
              <a:t>Här skriver vi rubrik</a:t>
            </a:r>
          </a:p>
        </p:txBody>
      </p:sp>
      <p:sp>
        <p:nvSpPr>
          <p:cNvPr id="3" name="Platshållare för innehåll 2">
            <a:extLst>
              <a:ext uri="{FF2B5EF4-FFF2-40B4-BE49-F238E27FC236}">
                <a16:creationId xmlns:a16="http://schemas.microsoft.com/office/drawing/2014/main" id="{501E8498-56E9-4946-842F-5EE03689D195}"/>
              </a:ext>
            </a:extLst>
          </p:cNvPr>
          <p:cNvSpPr>
            <a:spLocks noGrp="1"/>
          </p:cNvSpPr>
          <p:nvPr>
            <p:ph idx="1"/>
          </p:nvPr>
        </p:nvSpPr>
        <p:spPr>
          <a:xfrm>
            <a:off x="1524000" y="2612010"/>
            <a:ext cx="4328160" cy="3012504"/>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nummer 5">
            <a:extLst>
              <a:ext uri="{FF2B5EF4-FFF2-40B4-BE49-F238E27FC236}">
                <a16:creationId xmlns:a16="http://schemas.microsoft.com/office/drawing/2014/main" id="{832FCBED-E886-AB4F-A8A1-01EDBFEF76A4}"/>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6" name="Platshållare för innehåll 2">
            <a:extLst>
              <a:ext uri="{FF2B5EF4-FFF2-40B4-BE49-F238E27FC236}">
                <a16:creationId xmlns:a16="http://schemas.microsoft.com/office/drawing/2014/main" id="{2D88E46E-5D1B-0144-AD8C-404E18FF9257}"/>
              </a:ext>
            </a:extLst>
          </p:cNvPr>
          <p:cNvSpPr>
            <a:spLocks noGrp="1"/>
          </p:cNvSpPr>
          <p:nvPr>
            <p:ph idx="13"/>
          </p:nvPr>
        </p:nvSpPr>
        <p:spPr>
          <a:xfrm>
            <a:off x="6339840" y="2612010"/>
            <a:ext cx="4328160" cy="3012504"/>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5CFF3FF5-97CE-E17C-6544-FCA3D574894C}"/>
              </a:ext>
            </a:extLst>
          </p:cNvPr>
          <p:cNvSpPr>
            <a:spLocks noGrp="1"/>
          </p:cNvSpPr>
          <p:nvPr>
            <p:ph type="dt" sz="half" idx="14"/>
          </p:nvPr>
        </p:nvSpPr>
        <p:spPr/>
        <p:txBody>
          <a:bodyPr/>
          <a:lstStyle/>
          <a:p>
            <a:fld id="{45E03B8F-E129-AA4B-A085-D6E27212E89F}" type="datetime1">
              <a:rPr lang="sv-SE" smtClean="0"/>
              <a:t>2023-10-05</a:t>
            </a:fld>
            <a:endParaRPr lang="sv-SE"/>
          </a:p>
        </p:txBody>
      </p:sp>
      <p:sp>
        <p:nvSpPr>
          <p:cNvPr id="5" name="Platshållare för sidfot 4">
            <a:extLst>
              <a:ext uri="{FF2B5EF4-FFF2-40B4-BE49-F238E27FC236}">
                <a16:creationId xmlns:a16="http://schemas.microsoft.com/office/drawing/2014/main" id="{A2D80C7A-3D6B-70E3-E617-2EA81A47511B}"/>
              </a:ext>
            </a:extLst>
          </p:cNvPr>
          <p:cNvSpPr>
            <a:spLocks noGrp="1"/>
          </p:cNvSpPr>
          <p:nvPr>
            <p:ph type="ftr" sz="quarter" idx="15"/>
          </p:nvPr>
        </p:nvSpPr>
        <p:spPr/>
        <p:txBody>
          <a:bodyPr/>
          <a:lstStyle/>
          <a:p>
            <a:endParaRPr lang="sv-SE" dirty="0"/>
          </a:p>
        </p:txBody>
      </p:sp>
    </p:spTree>
    <p:extLst>
      <p:ext uri="{BB962C8B-B14F-4D97-AF65-F5344CB8AC3E}">
        <p14:creationId xmlns:p14="http://schemas.microsoft.com/office/powerpoint/2010/main" val="398781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2 delar varmgrå">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1523999" y="1001609"/>
            <a:ext cx="7416000" cy="1325563"/>
          </a:xfrm>
        </p:spPr>
        <p:txBody>
          <a:bodyPr anchor="b" anchorCtr="0"/>
          <a:lstStyle/>
          <a:p>
            <a:r>
              <a:rPr lang="sv-SE" dirty="0"/>
              <a:t>Här skriver vi rubrik</a:t>
            </a:r>
          </a:p>
        </p:txBody>
      </p:sp>
      <p:sp>
        <p:nvSpPr>
          <p:cNvPr id="7" name="Platshållare för bildnummer 5">
            <a:extLst>
              <a:ext uri="{FF2B5EF4-FFF2-40B4-BE49-F238E27FC236}">
                <a16:creationId xmlns:a16="http://schemas.microsoft.com/office/drawing/2014/main" id="{832FCBED-E886-AB4F-A8A1-01EDBFEF76A4}"/>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8" name="Platshållare för innehåll 2">
            <a:extLst>
              <a:ext uri="{FF2B5EF4-FFF2-40B4-BE49-F238E27FC236}">
                <a16:creationId xmlns:a16="http://schemas.microsoft.com/office/drawing/2014/main" id="{D31909C0-425E-F449-8FC5-1035741A433E}"/>
              </a:ext>
            </a:extLst>
          </p:cNvPr>
          <p:cNvSpPr>
            <a:spLocks noGrp="1"/>
          </p:cNvSpPr>
          <p:nvPr>
            <p:ph idx="1"/>
          </p:nvPr>
        </p:nvSpPr>
        <p:spPr>
          <a:xfrm>
            <a:off x="1524000" y="2612009"/>
            <a:ext cx="432816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innehåll 2">
            <a:extLst>
              <a:ext uri="{FF2B5EF4-FFF2-40B4-BE49-F238E27FC236}">
                <a16:creationId xmlns:a16="http://schemas.microsoft.com/office/drawing/2014/main" id="{240AC88C-AAF4-DE4D-AF5C-F80E9B1E40E1}"/>
              </a:ext>
            </a:extLst>
          </p:cNvPr>
          <p:cNvSpPr>
            <a:spLocks noGrp="1"/>
          </p:cNvSpPr>
          <p:nvPr>
            <p:ph idx="13"/>
          </p:nvPr>
        </p:nvSpPr>
        <p:spPr>
          <a:xfrm>
            <a:off x="6339842" y="2612009"/>
            <a:ext cx="432816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2C955EAD-75CD-1EB5-AA61-1F4480DFF058}"/>
              </a:ext>
            </a:extLst>
          </p:cNvPr>
          <p:cNvSpPr>
            <a:spLocks noGrp="1"/>
          </p:cNvSpPr>
          <p:nvPr>
            <p:ph type="dt" sz="half" idx="14"/>
          </p:nvPr>
        </p:nvSpPr>
        <p:spPr/>
        <p:txBody>
          <a:bodyPr/>
          <a:lstStyle/>
          <a:p>
            <a:fld id="{8D6711B2-5EF3-0344-A328-B04F7568BF22}" type="datetime1">
              <a:rPr lang="sv-SE" smtClean="0"/>
              <a:t>2023-10-05</a:t>
            </a:fld>
            <a:endParaRPr lang="sv-SE"/>
          </a:p>
        </p:txBody>
      </p:sp>
      <p:sp>
        <p:nvSpPr>
          <p:cNvPr id="4" name="Platshållare för sidfot 3">
            <a:extLst>
              <a:ext uri="{FF2B5EF4-FFF2-40B4-BE49-F238E27FC236}">
                <a16:creationId xmlns:a16="http://schemas.microsoft.com/office/drawing/2014/main" id="{2A56A408-05AB-42A8-E3B8-30ABF092C4AC}"/>
              </a:ext>
            </a:extLst>
          </p:cNvPr>
          <p:cNvSpPr>
            <a:spLocks noGrp="1"/>
          </p:cNvSpPr>
          <p:nvPr>
            <p:ph type="ftr" sz="quarter" idx="15"/>
          </p:nvPr>
        </p:nvSpPr>
        <p:spPr/>
        <p:txBody>
          <a:bodyPr/>
          <a:lstStyle/>
          <a:p>
            <a:endParaRPr lang="sv-SE" dirty="0"/>
          </a:p>
        </p:txBody>
      </p:sp>
    </p:spTree>
    <p:extLst>
      <p:ext uri="{BB962C8B-B14F-4D97-AF65-F5344CB8AC3E}">
        <p14:creationId xmlns:p14="http://schemas.microsoft.com/office/powerpoint/2010/main" val="401903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bild höger">
    <p:bg>
      <p:bgRef idx="1001">
        <a:schemeClr val="bg1"/>
      </p:bgRef>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F41CFB7E-A03D-C94C-BB86-E73FCB80B278}"/>
              </a:ext>
            </a:extLst>
          </p:cNvPr>
          <p:cNvSpPr>
            <a:spLocks noGrp="1"/>
          </p:cNvSpPr>
          <p:nvPr>
            <p:ph type="pic" sz="quarter" idx="15" hasCustomPrompt="1"/>
          </p:nvPr>
        </p:nvSpPr>
        <p:spPr>
          <a:xfrm>
            <a:off x="6096000" y="0"/>
            <a:ext cx="6096000" cy="6858000"/>
          </a:xfrm>
          <a:noFill/>
          <a:ln>
            <a:noFill/>
          </a:ln>
        </p:spPr>
        <p:txBody>
          <a:bodyPr anchor="ctr" anchorCtr="0">
            <a:normAutofit/>
          </a:bodyPr>
          <a:lstStyle>
            <a:lvl1pPr marL="0" indent="0" algn="ctr">
              <a:buNone/>
              <a:defRPr sz="4000">
                <a:solidFill>
                  <a:schemeClr val="bg1"/>
                </a:solidFill>
                <a:highlight>
                  <a:srgbClr val="FF0000"/>
                </a:highlight>
                <a:latin typeface="+mn-lt"/>
              </a:defRPr>
            </a:lvl1pPr>
          </a:lstStyle>
          <a:p>
            <a:r>
              <a:rPr lang="en-SE"/>
              <a:t>Klicka här för </a:t>
            </a:r>
            <a:br>
              <a:rPr lang="en-SE"/>
            </a:br>
            <a:r>
              <a:rPr lang="en-SE"/>
              <a:t>att </a:t>
            </a:r>
            <a:r>
              <a:rPr lang="sv-SE" dirty="0"/>
              <a:t>lägga in </a:t>
            </a:r>
            <a:r>
              <a:rPr lang="en-SE"/>
              <a:t>bild</a:t>
            </a:r>
            <a:endParaRPr lang="sv-SE" dirty="0"/>
          </a:p>
        </p:txBody>
      </p:sp>
      <p:sp>
        <p:nvSpPr>
          <p:cNvPr id="2" name="Rubrik 1">
            <a:extLst>
              <a:ext uri="{FF2B5EF4-FFF2-40B4-BE49-F238E27FC236}">
                <a16:creationId xmlns:a16="http://schemas.microsoft.com/office/drawing/2014/main" id="{DBF5816C-095D-0E4A-BDF6-3A56CE2EE7E6}"/>
              </a:ext>
            </a:extLst>
          </p:cNvPr>
          <p:cNvSpPr>
            <a:spLocks noGrp="1"/>
          </p:cNvSpPr>
          <p:nvPr>
            <p:ph type="title" hasCustomPrompt="1"/>
          </p:nvPr>
        </p:nvSpPr>
        <p:spPr>
          <a:xfrm>
            <a:off x="962980" y="1001609"/>
            <a:ext cx="4136762" cy="1325563"/>
          </a:xfrm>
        </p:spPr>
        <p:txBody>
          <a:bodyPr anchor="b" anchorCtr="0"/>
          <a:lstStyle/>
          <a:p>
            <a:r>
              <a:rPr lang="sv-SE" dirty="0"/>
              <a:t>Här skriver </a:t>
            </a:r>
            <a:br>
              <a:rPr lang="sv-SE" dirty="0"/>
            </a:br>
            <a:r>
              <a:rPr lang="sv-SE" dirty="0"/>
              <a:t>vi rubrik</a:t>
            </a:r>
          </a:p>
        </p:txBody>
      </p:sp>
      <p:sp>
        <p:nvSpPr>
          <p:cNvPr id="9" name="Platshållare för bildnummer 5">
            <a:extLst>
              <a:ext uri="{FF2B5EF4-FFF2-40B4-BE49-F238E27FC236}">
                <a16:creationId xmlns:a16="http://schemas.microsoft.com/office/drawing/2014/main" id="{19D6462D-C18B-8640-896F-360CF95815F0}"/>
              </a:ext>
            </a:extLst>
          </p:cNvPr>
          <p:cNvSpPr>
            <a:spLocks noGrp="1"/>
          </p:cNvSpPr>
          <p:nvPr>
            <p:ph type="sldNum" sz="quarter" idx="12"/>
          </p:nvPr>
        </p:nvSpPr>
        <p:spPr>
          <a:xfrm>
            <a:off x="378461" y="6138419"/>
            <a:ext cx="1877529" cy="353128"/>
          </a:xfrm>
          <a:prstGeom prst="rect">
            <a:avLst/>
          </a:prstGeom>
        </p:spPr>
        <p:txBody>
          <a:bodyPr/>
          <a:lstStyle>
            <a:lvl1pPr algn="l">
              <a:defRPr sz="1000">
                <a:solidFill>
                  <a:schemeClr val="tx1"/>
                </a:solidFill>
              </a:defRPr>
            </a:lvl1pPr>
          </a:lstStyle>
          <a:p>
            <a:fld id="{FA2F4ED5-15C4-9247-8615-824FEBD25F8A}" type="slidenum">
              <a:rPr lang="sv-SE" smtClean="0"/>
              <a:pPr/>
              <a:t>‹#›</a:t>
            </a:fld>
            <a:endParaRPr lang="sv-SE" dirty="0"/>
          </a:p>
        </p:txBody>
      </p:sp>
      <p:sp>
        <p:nvSpPr>
          <p:cNvPr id="5" name="Platshållare för text 4">
            <a:extLst>
              <a:ext uri="{FF2B5EF4-FFF2-40B4-BE49-F238E27FC236}">
                <a16:creationId xmlns:a16="http://schemas.microsoft.com/office/drawing/2014/main" id="{E4E56339-D5A1-C5FD-AD4C-146A134E44FF}"/>
              </a:ext>
            </a:extLst>
          </p:cNvPr>
          <p:cNvSpPr>
            <a:spLocks noGrp="1"/>
          </p:cNvSpPr>
          <p:nvPr>
            <p:ph type="body" sz="quarter" idx="16"/>
          </p:nvPr>
        </p:nvSpPr>
        <p:spPr>
          <a:xfrm>
            <a:off x="947738" y="2612010"/>
            <a:ext cx="4147200" cy="3012503"/>
          </a:xfrm>
        </p:spPr>
        <p:txBody>
          <a:bodyPr/>
          <a:lstStyle>
            <a:lvl1pPr>
              <a:defRPr sz="2400"/>
            </a:lvl1pPr>
            <a:lvl2pPr>
              <a:defRPr sz="2400"/>
            </a:lvl2pPr>
            <a:lvl3pPr>
              <a:defRPr sz="240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03A3CC8-BC7C-0E0C-D9C7-60600B13FADD}"/>
              </a:ext>
            </a:extLst>
          </p:cNvPr>
          <p:cNvSpPr>
            <a:spLocks noGrp="1"/>
          </p:cNvSpPr>
          <p:nvPr>
            <p:ph type="dt" sz="half" idx="17"/>
          </p:nvPr>
        </p:nvSpPr>
        <p:spPr/>
        <p:txBody>
          <a:bodyPr/>
          <a:lstStyle/>
          <a:p>
            <a:fld id="{BF07B538-8396-2342-A33B-1E4C0242C217}" type="datetime1">
              <a:rPr lang="sv-SE" smtClean="0"/>
              <a:t>2023-10-05</a:t>
            </a:fld>
            <a:endParaRPr lang="sv-SE"/>
          </a:p>
        </p:txBody>
      </p:sp>
      <p:sp>
        <p:nvSpPr>
          <p:cNvPr id="4" name="Platshållare för sidfot 3">
            <a:extLst>
              <a:ext uri="{FF2B5EF4-FFF2-40B4-BE49-F238E27FC236}">
                <a16:creationId xmlns:a16="http://schemas.microsoft.com/office/drawing/2014/main" id="{FA70DF10-5898-3388-2724-2B9D2FF48334}"/>
              </a:ext>
            </a:extLst>
          </p:cNvPr>
          <p:cNvSpPr>
            <a:spLocks noGrp="1"/>
          </p:cNvSpPr>
          <p:nvPr>
            <p:ph type="ftr" sz="quarter" idx="18"/>
          </p:nvPr>
        </p:nvSpPr>
        <p:spPr/>
        <p:txBody>
          <a:bodyPr/>
          <a:lstStyle/>
          <a:p>
            <a:endParaRPr lang="sv-SE" dirty="0"/>
          </a:p>
        </p:txBody>
      </p:sp>
      <p:sp>
        <p:nvSpPr>
          <p:cNvPr id="7" name="Platshållare för text 19">
            <a:extLst>
              <a:ext uri="{FF2B5EF4-FFF2-40B4-BE49-F238E27FC236}">
                <a16:creationId xmlns:a16="http://schemas.microsoft.com/office/drawing/2014/main" id="{CFBDF0CF-4904-C05F-3108-EA5910443D5B}"/>
              </a:ext>
            </a:extLst>
          </p:cNvPr>
          <p:cNvSpPr>
            <a:spLocks noGrp="1"/>
          </p:cNvSpPr>
          <p:nvPr>
            <p:ph type="body" sz="quarter" idx="19" hasCustomPrompt="1"/>
          </p:nvPr>
        </p:nvSpPr>
        <p:spPr>
          <a:xfrm>
            <a:off x="9945222" y="5914135"/>
            <a:ext cx="1877529" cy="648464"/>
          </a:xfrm>
          <a:blipFill>
            <a:blip r:embed="rId2">
              <a:extLst>
                <a:ext uri="{96DAC541-7B7A-43D3-8B79-37D633B846F1}">
                  <asvg:svgBlip xmlns:asvg="http://schemas.microsoft.com/office/drawing/2016/SVG/main" r:embed="rId3"/>
                </a:ext>
              </a:extLst>
            </a:blip>
            <a:stretch>
              <a:fillRect l="-44" r="-44"/>
            </a:stretch>
          </a:blip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 </a:t>
            </a:r>
          </a:p>
        </p:txBody>
      </p:sp>
    </p:spTree>
    <p:extLst>
      <p:ext uri="{BB962C8B-B14F-4D97-AF65-F5344CB8AC3E}">
        <p14:creationId xmlns:p14="http://schemas.microsoft.com/office/powerpoint/2010/main" val="7134864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69D595-6DDF-FB41-8E60-327576AC14D6}"/>
              </a:ext>
            </a:extLst>
          </p:cNvPr>
          <p:cNvSpPr>
            <a:spLocks noGrp="1"/>
          </p:cNvSpPr>
          <p:nvPr>
            <p:ph type="title"/>
          </p:nvPr>
        </p:nvSpPr>
        <p:spPr>
          <a:xfrm>
            <a:off x="957072" y="365125"/>
            <a:ext cx="10287191" cy="1325563"/>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BC7A1358-1A73-3941-8F79-C29862C87B8C}"/>
              </a:ext>
            </a:extLst>
          </p:cNvPr>
          <p:cNvSpPr>
            <a:spLocks noGrp="1"/>
          </p:cNvSpPr>
          <p:nvPr>
            <p:ph type="body" idx="1"/>
          </p:nvPr>
        </p:nvSpPr>
        <p:spPr>
          <a:xfrm>
            <a:off x="957072" y="1825625"/>
            <a:ext cx="10287191" cy="379888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bildnummer 5">
            <a:extLst>
              <a:ext uri="{FF2B5EF4-FFF2-40B4-BE49-F238E27FC236}">
                <a16:creationId xmlns:a16="http://schemas.microsoft.com/office/drawing/2014/main" id="{CB397AB5-422D-5947-8243-A874296607FF}"/>
              </a:ext>
            </a:extLst>
          </p:cNvPr>
          <p:cNvSpPr>
            <a:spLocks noGrp="1"/>
          </p:cNvSpPr>
          <p:nvPr>
            <p:ph type="sldNum" sz="quarter" idx="4"/>
          </p:nvPr>
        </p:nvSpPr>
        <p:spPr>
          <a:xfrm>
            <a:off x="378460" y="6138419"/>
            <a:ext cx="1877529" cy="353128"/>
          </a:xfrm>
          <a:prstGeom prst="rect">
            <a:avLst/>
          </a:prstGeom>
        </p:spPr>
        <p:txBody>
          <a:bodyPr lIns="0" tIns="0" rIns="0" bIns="0"/>
          <a:lstStyle>
            <a:lvl1pPr algn="l">
              <a:defRPr sz="1000">
                <a:solidFill>
                  <a:schemeClr val="tx1"/>
                </a:solidFill>
              </a:defRPr>
            </a:lvl1pPr>
          </a:lstStyle>
          <a:p>
            <a:fld id="{FA2F4ED5-15C4-9247-8615-824FEBD25F8A}" type="slidenum">
              <a:rPr lang="sv-SE" smtClean="0"/>
              <a:pPr/>
              <a:t>‹#›</a:t>
            </a:fld>
            <a:endParaRPr lang="sv-SE" dirty="0"/>
          </a:p>
        </p:txBody>
      </p:sp>
      <p:pic>
        <p:nvPicPr>
          <p:cNvPr id="12" name="Bildobjekt 11">
            <a:extLst>
              <a:ext uri="{FF2B5EF4-FFF2-40B4-BE49-F238E27FC236}">
                <a16:creationId xmlns:a16="http://schemas.microsoft.com/office/drawing/2014/main" id="{9CB0E684-0B82-E046-8532-C59956ECB91E}"/>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9945223" y="5914135"/>
            <a:ext cx="1877529" cy="644524"/>
          </a:xfrm>
          <a:prstGeom prst="rect">
            <a:avLst/>
          </a:prstGeom>
        </p:spPr>
      </p:pic>
      <p:sp>
        <p:nvSpPr>
          <p:cNvPr id="5" name="Platshållare för datum 4">
            <a:extLst>
              <a:ext uri="{FF2B5EF4-FFF2-40B4-BE49-F238E27FC236}">
                <a16:creationId xmlns:a16="http://schemas.microsoft.com/office/drawing/2014/main" id="{2490CF1A-B972-5E29-9D32-8142A7551BA9}"/>
              </a:ext>
            </a:extLst>
          </p:cNvPr>
          <p:cNvSpPr>
            <a:spLocks noGrp="1"/>
          </p:cNvSpPr>
          <p:nvPr>
            <p:ph type="dt" sz="half" idx="2"/>
          </p:nvPr>
        </p:nvSpPr>
        <p:spPr>
          <a:xfrm>
            <a:off x="381000" y="7228910"/>
            <a:ext cx="2743200" cy="365125"/>
          </a:xfrm>
          <a:prstGeom prst="rect">
            <a:avLst/>
          </a:prstGeom>
        </p:spPr>
        <p:txBody>
          <a:bodyPr vert="horz" lIns="0" tIns="0" rIns="0" bIns="0" rtlCol="0" anchor="t" anchorCtr="0"/>
          <a:lstStyle>
            <a:lvl1pPr algn="l">
              <a:defRPr sz="1000">
                <a:noFill/>
              </a:defRPr>
            </a:lvl1pPr>
          </a:lstStyle>
          <a:p>
            <a:fld id="{ED9511B5-4D5D-6443-9005-3D6E729EBFEF}" type="datetime1">
              <a:rPr lang="sv-SE" smtClean="0"/>
              <a:t>2023-10-05</a:t>
            </a:fld>
            <a:endParaRPr lang="sv-SE"/>
          </a:p>
        </p:txBody>
      </p:sp>
      <p:sp>
        <p:nvSpPr>
          <p:cNvPr id="6" name="Platshållare för sidfot 5">
            <a:extLst>
              <a:ext uri="{FF2B5EF4-FFF2-40B4-BE49-F238E27FC236}">
                <a16:creationId xmlns:a16="http://schemas.microsoft.com/office/drawing/2014/main" id="{8B239B64-971C-48AA-FCAD-FA3552EB0D41}"/>
              </a:ext>
            </a:extLst>
          </p:cNvPr>
          <p:cNvSpPr>
            <a:spLocks noGrp="1"/>
          </p:cNvSpPr>
          <p:nvPr>
            <p:ph type="ftr" sz="quarter" idx="3"/>
          </p:nvPr>
        </p:nvSpPr>
        <p:spPr>
          <a:xfrm>
            <a:off x="3581400" y="7228910"/>
            <a:ext cx="4114800" cy="365125"/>
          </a:xfrm>
          <a:prstGeom prst="rect">
            <a:avLst/>
          </a:prstGeom>
        </p:spPr>
        <p:txBody>
          <a:bodyPr vert="horz" lIns="0" tIns="0" rIns="0" bIns="0" rtlCol="0" anchor="t" anchorCtr="0"/>
          <a:lstStyle>
            <a:lvl1pPr algn="ctr">
              <a:defRPr sz="1000">
                <a:noFill/>
              </a:defRPr>
            </a:lvl1pPr>
          </a:lstStyle>
          <a:p>
            <a:endParaRPr lang="sv-SE" dirty="0"/>
          </a:p>
        </p:txBody>
      </p:sp>
    </p:spTree>
    <p:extLst>
      <p:ext uri="{BB962C8B-B14F-4D97-AF65-F5344CB8AC3E}">
        <p14:creationId xmlns:p14="http://schemas.microsoft.com/office/powerpoint/2010/main" val="2505431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36600" indent="-336600" algn="l" defTabSz="914400" rtl="0" eaLnBrk="1" latinLnBrk="0" hangingPunct="1">
        <a:lnSpc>
          <a:spcPct val="90000"/>
        </a:lnSpc>
        <a:spcBef>
          <a:spcPts val="1000"/>
        </a:spcBef>
        <a:spcAft>
          <a:spcPts val="600"/>
        </a:spcAft>
        <a:buSzPct val="110000"/>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800100" indent="-342900" algn="l" defTabSz="914400" rtl="0" eaLnBrk="1" latinLnBrk="0" hangingPunct="1">
        <a:lnSpc>
          <a:spcPct val="90000"/>
        </a:lnSpc>
        <a:spcBef>
          <a:spcPts val="500"/>
        </a:spcBef>
        <a:spcAft>
          <a:spcPts val="600"/>
        </a:spcAft>
        <a:buSzPct val="100000"/>
        <a:buFont typeface="Systemtypsnitt normalt"/>
        <a:buChar char="–"/>
        <a:defRPr sz="2800" b="0" i="0" kern="1200">
          <a:solidFill>
            <a:schemeClr val="tx1"/>
          </a:solidFill>
          <a:latin typeface="Calibri Light" panose="020F0302020204030204" pitchFamily="34" charset="0"/>
          <a:ea typeface="+mn-ea"/>
          <a:cs typeface="Calibri Light" panose="020F0302020204030204" pitchFamily="34" charset="0"/>
        </a:defRPr>
      </a:lvl2pPr>
      <a:lvl3pPr marL="1257300" indent="-342900" algn="l" defTabSz="914400" rtl="0" eaLnBrk="1" latinLnBrk="0" hangingPunct="1">
        <a:lnSpc>
          <a:spcPct val="90000"/>
        </a:lnSpc>
        <a:spcBef>
          <a:spcPts val="500"/>
        </a:spcBef>
        <a:spcAft>
          <a:spcPts val="600"/>
        </a:spcAft>
        <a:buSzPct val="100000"/>
        <a:buFont typeface="Systemtypsnitt normalt"/>
        <a:buChar char="–"/>
        <a:defRPr sz="2400" b="0" i="0" kern="1200">
          <a:solidFill>
            <a:schemeClr val="tx1"/>
          </a:solidFill>
          <a:latin typeface="Calibri Light" panose="020F0302020204030204" pitchFamily="34" charset="0"/>
          <a:ea typeface="+mn-ea"/>
          <a:cs typeface="Calibri Light" panose="020F0302020204030204" pitchFamily="34" charset="0"/>
        </a:defRPr>
      </a:lvl3pPr>
      <a:lvl4pPr marL="1657350" indent="-285750" algn="l" defTabSz="914400" rtl="0" eaLnBrk="1" latinLnBrk="0" hangingPunct="1">
        <a:lnSpc>
          <a:spcPct val="90000"/>
        </a:lnSpc>
        <a:spcBef>
          <a:spcPts val="500"/>
        </a:spcBef>
        <a:spcAft>
          <a:spcPts val="600"/>
        </a:spcAft>
        <a:buSzPct val="100000"/>
        <a:buFont typeface="Systemtypsnitt normalt"/>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114550" indent="-285750" algn="l" defTabSz="914400" rtl="0" eaLnBrk="1" latinLnBrk="0" hangingPunct="1">
        <a:lnSpc>
          <a:spcPct val="90000"/>
        </a:lnSpc>
        <a:spcBef>
          <a:spcPts val="500"/>
        </a:spcBef>
        <a:spcAft>
          <a:spcPts val="600"/>
        </a:spcAft>
        <a:buSzPct val="100000"/>
        <a:buFont typeface="Systemtypsnitt normalt"/>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6" orient="horz" pos="232">
          <p15:clr>
            <a:srgbClr val="F26B43"/>
          </p15:clr>
        </p15:guide>
        <p15:guide id="7" orient="horz" pos="3861">
          <p15:clr>
            <a:srgbClr val="F26B43"/>
          </p15:clr>
        </p15:guide>
        <p15:guide id="10" pos="960">
          <p15:clr>
            <a:srgbClr val="F26B43"/>
          </p15:clr>
        </p15:guide>
        <p15:guide id="12" pos="597">
          <p15:clr>
            <a:srgbClr val="F26B43"/>
          </p15:clr>
        </p15:guide>
        <p15:guide id="13" pos="7083">
          <p15:clr>
            <a:srgbClr val="F26B43"/>
          </p15:clr>
        </p15:guide>
        <p15:guide id="14" pos="6720">
          <p15:clr>
            <a:srgbClr val="F26B43"/>
          </p15:clr>
        </p15:guide>
        <p15:guide id="15" orient="horz" pos="35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1.xml"/><Relationship Id="rId5" Type="http://schemas.openxmlformats.org/officeDocument/2006/relationships/image" Target="../media/image7.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2.xml"/><Relationship Id="rId5" Type="http://schemas.openxmlformats.org/officeDocument/2006/relationships/image" Target="../media/image14.emf"/><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3.xml"/><Relationship Id="rId5" Type="http://schemas.openxmlformats.org/officeDocument/2006/relationships/image" Target="../media/image9.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4.xml"/><Relationship Id="rId5" Type="http://schemas.openxmlformats.org/officeDocument/2006/relationships/image" Target="../media/image9.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7.png"/><Relationship Id="rId2" Type="http://schemas.openxmlformats.org/officeDocument/2006/relationships/slideLayout" Target="../slideLayouts/slideLayout16.xml"/><Relationship Id="rId1" Type="http://schemas.openxmlformats.org/officeDocument/2006/relationships/tags" Target="../tags/tag20.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2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2.xml"/><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9.xml"/><Relationship Id="rId5" Type="http://schemas.openxmlformats.org/officeDocument/2006/relationships/image" Target="cid:ii_lmhiel0d3"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E52FD-4E68-6248-9974-3F98E18FE78E}"/>
              </a:ext>
            </a:extLst>
          </p:cNvPr>
          <p:cNvSpPr>
            <a:spLocks noGrp="1"/>
          </p:cNvSpPr>
          <p:nvPr>
            <p:ph type="ctrTitle"/>
          </p:nvPr>
        </p:nvSpPr>
        <p:spPr/>
        <p:txBody>
          <a:bodyPr/>
          <a:lstStyle/>
          <a:p>
            <a:r>
              <a:rPr lang="sv-SE" dirty="0"/>
              <a:t>Första hjälpen</a:t>
            </a:r>
          </a:p>
        </p:txBody>
      </p:sp>
      <p:sp>
        <p:nvSpPr>
          <p:cNvPr id="3" name="Underrubrik 2">
            <a:extLst>
              <a:ext uri="{FF2B5EF4-FFF2-40B4-BE49-F238E27FC236}">
                <a16:creationId xmlns:a16="http://schemas.microsoft.com/office/drawing/2014/main" id="{7DF2C763-3A2F-084F-8E16-6EAF3C7D22BE}"/>
              </a:ext>
            </a:extLst>
          </p:cNvPr>
          <p:cNvSpPr>
            <a:spLocks noGrp="1"/>
          </p:cNvSpPr>
          <p:nvPr>
            <p:ph type="subTitle" idx="1"/>
          </p:nvPr>
        </p:nvSpPr>
        <p:spPr/>
        <p:txBody>
          <a:bodyPr/>
          <a:lstStyle/>
          <a:p>
            <a:r>
              <a:rPr lang="sv-SE" dirty="0"/>
              <a:t>Repetition</a:t>
            </a:r>
          </a:p>
          <a:p>
            <a:endParaRPr lang="sv-SE" dirty="0"/>
          </a:p>
        </p:txBody>
      </p:sp>
      <p:pic>
        <p:nvPicPr>
          <p:cNvPr id="4" name="Bildobjekt 3">
            <a:extLst>
              <a:ext uri="{FF2B5EF4-FFF2-40B4-BE49-F238E27FC236}">
                <a16:creationId xmlns:a16="http://schemas.microsoft.com/office/drawing/2014/main" id="{AA1CD2F6-727C-C2BC-D474-767A3E3347C0}"/>
              </a:ext>
            </a:extLst>
          </p:cNvPr>
          <p:cNvPicPr>
            <a:picLocks noChangeAspect="1"/>
          </p:cNvPicPr>
          <p:nvPr/>
        </p:nvPicPr>
        <p:blipFill>
          <a:blip r:embed="rId4"/>
          <a:stretch>
            <a:fillRect/>
          </a:stretch>
        </p:blipFill>
        <p:spPr>
          <a:xfrm>
            <a:off x="1146631" y="-2938878"/>
            <a:ext cx="4495800" cy="2374900"/>
          </a:xfrm>
          <a:prstGeom prst="rect">
            <a:avLst/>
          </a:prstGeom>
        </p:spPr>
      </p:pic>
      <p:pic>
        <p:nvPicPr>
          <p:cNvPr id="6" name="Bildobjekt 5">
            <a:extLst>
              <a:ext uri="{FF2B5EF4-FFF2-40B4-BE49-F238E27FC236}">
                <a16:creationId xmlns:a16="http://schemas.microsoft.com/office/drawing/2014/main" id="{66E6889A-EE7B-DF15-35F6-591C26146EE9}"/>
              </a:ext>
            </a:extLst>
          </p:cNvPr>
          <p:cNvPicPr>
            <a:picLocks noChangeAspect="1"/>
          </p:cNvPicPr>
          <p:nvPr/>
        </p:nvPicPr>
        <p:blipFill>
          <a:blip r:embed="rId5"/>
          <a:stretch>
            <a:fillRect/>
          </a:stretch>
        </p:blipFill>
        <p:spPr>
          <a:xfrm>
            <a:off x="6921734" y="-3211928"/>
            <a:ext cx="3911600" cy="546100"/>
          </a:xfrm>
          <a:prstGeom prst="rect">
            <a:avLst/>
          </a:prstGeom>
        </p:spPr>
      </p:pic>
      <p:pic>
        <p:nvPicPr>
          <p:cNvPr id="7" name="Bildobjekt 6">
            <a:extLst>
              <a:ext uri="{FF2B5EF4-FFF2-40B4-BE49-F238E27FC236}">
                <a16:creationId xmlns:a16="http://schemas.microsoft.com/office/drawing/2014/main" id="{2864CA3F-AE42-82A5-42A1-FEB14A0189A4}"/>
              </a:ext>
            </a:extLst>
          </p:cNvPr>
          <p:cNvPicPr>
            <a:picLocks noChangeAspect="1"/>
          </p:cNvPicPr>
          <p:nvPr/>
        </p:nvPicPr>
        <p:blipFill>
          <a:blip r:embed="rId6"/>
          <a:stretch>
            <a:fillRect/>
          </a:stretch>
        </p:blipFill>
        <p:spPr>
          <a:xfrm>
            <a:off x="6767278" y="-1939735"/>
            <a:ext cx="2527300" cy="1447800"/>
          </a:xfrm>
          <a:prstGeom prst="rect">
            <a:avLst/>
          </a:prstGeom>
        </p:spPr>
      </p:pic>
    </p:spTree>
    <p:custDataLst>
      <p:tags r:id="rId1"/>
    </p:custDataLst>
    <p:extLst>
      <p:ext uri="{BB962C8B-B14F-4D97-AF65-F5344CB8AC3E}">
        <p14:creationId xmlns:p14="http://schemas.microsoft.com/office/powerpoint/2010/main" val="417835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Bedöm andning</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8" y="2612010"/>
            <a:ext cx="4147200" cy="3191890"/>
          </a:xfrm>
        </p:spPr>
        <p:txBody>
          <a:bodyPr/>
          <a:lstStyle/>
          <a:p>
            <a:pPr marL="0" indent="0">
              <a:buNone/>
            </a:pPr>
            <a:r>
              <a:rPr lang="sv-SE" dirty="0"/>
              <a:t>Om en person är medvetslös med onormal eller ingen andning, så räknas det som ett förmodat eller kommande hjärtstopp. </a:t>
            </a:r>
          </a:p>
          <a:p>
            <a:pPr marL="463500" lvl="1" indent="0">
              <a:buNone/>
            </a:pPr>
            <a:r>
              <a:rPr lang="sv-SE" sz="2000" b="1" dirty="0"/>
              <a:t>Påbörja HLR </a:t>
            </a:r>
          </a:p>
          <a:p>
            <a:pPr marL="463500" lvl="1" indent="0">
              <a:buNone/>
            </a:pPr>
            <a:r>
              <a:rPr lang="sv-SE" sz="2000" dirty="0"/>
              <a:t>En medveten person med normal andning.</a:t>
            </a:r>
          </a:p>
          <a:p>
            <a:pPr marL="463500" lvl="1" indent="0">
              <a:buNone/>
            </a:pPr>
            <a:r>
              <a:rPr lang="sv-SE" sz="2000" b="1" dirty="0" err="1"/>
              <a:t>Hjärtläge</a:t>
            </a:r>
            <a:endParaRPr lang="sv-SE" sz="2000" b="1" dirty="0"/>
          </a:p>
          <a:p>
            <a:pPr marL="463500" lvl="1" indent="0">
              <a:buNone/>
            </a:pPr>
            <a:r>
              <a:rPr lang="sv-SE" sz="2000" dirty="0"/>
              <a:t>Lossa åtsittande kläder t.ex. slips eller halsband</a:t>
            </a:r>
          </a:p>
        </p:txBody>
      </p:sp>
      <p:sp>
        <p:nvSpPr>
          <p:cNvPr id="30" name="Platshållare för text 29">
            <a:extLst>
              <a:ext uri="{FF2B5EF4-FFF2-40B4-BE49-F238E27FC236}">
                <a16:creationId xmlns:a16="http://schemas.microsoft.com/office/drawing/2014/main" id="{29D2F6E0-F675-405B-6553-C3CF86CAB863}"/>
              </a:ext>
            </a:extLst>
          </p:cNvPr>
          <p:cNvSpPr>
            <a:spLocks noGrp="1"/>
          </p:cNvSpPr>
          <p:nvPr>
            <p:ph type="body" sz="quarter" idx="18"/>
          </p:nvPr>
        </p:nvSpPr>
        <p:spPr/>
        <p:txBody>
          <a:bodyPr/>
          <a:lstStyle/>
          <a:p>
            <a:endParaRPr lang="sv-SE"/>
          </a:p>
        </p:txBody>
      </p:sp>
      <p:pic>
        <p:nvPicPr>
          <p:cNvPr id="29" name="Bildobjekt 28">
            <a:extLst>
              <a:ext uri="{FF2B5EF4-FFF2-40B4-BE49-F238E27FC236}">
                <a16:creationId xmlns:a16="http://schemas.microsoft.com/office/drawing/2014/main" id="{170E7FC5-0A98-EB52-3E79-504D10A7D95B}"/>
              </a:ext>
            </a:extLst>
          </p:cNvPr>
          <p:cNvPicPr>
            <a:picLocks noChangeAspect="1"/>
          </p:cNvPicPr>
          <p:nvPr/>
        </p:nvPicPr>
        <p:blipFill>
          <a:blip r:embed="rId4"/>
          <a:stretch>
            <a:fillRect/>
          </a:stretch>
        </p:blipFill>
        <p:spPr>
          <a:xfrm>
            <a:off x="6746894" y="125505"/>
            <a:ext cx="4762089" cy="2925860"/>
          </a:xfrm>
          <a:prstGeom prst="rect">
            <a:avLst/>
          </a:prstGeom>
        </p:spPr>
      </p:pic>
      <p:grpSp>
        <p:nvGrpSpPr>
          <p:cNvPr id="2" name="Grupp 1">
            <a:extLst>
              <a:ext uri="{FF2B5EF4-FFF2-40B4-BE49-F238E27FC236}">
                <a16:creationId xmlns:a16="http://schemas.microsoft.com/office/drawing/2014/main" id="{E23F8300-28F3-3565-9D15-18A2A6403E11}"/>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83D421BD-6525-7416-8D40-108F811E4DC6}"/>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7" name="Rubrik 2">
              <a:extLst>
                <a:ext uri="{FF2B5EF4-FFF2-40B4-BE49-F238E27FC236}">
                  <a16:creationId xmlns:a16="http://schemas.microsoft.com/office/drawing/2014/main" id="{5B519AD0-1339-2B34-0C64-555AD649A1C4}"/>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15" name="Rubrik 2">
              <a:extLst>
                <a:ext uri="{FF2B5EF4-FFF2-40B4-BE49-F238E27FC236}">
                  <a16:creationId xmlns:a16="http://schemas.microsoft.com/office/drawing/2014/main" id="{8753635E-8DE0-166A-93D2-EA1D22B47D08}"/>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7" name="Rubrik 2">
              <a:extLst>
                <a:ext uri="{FF2B5EF4-FFF2-40B4-BE49-F238E27FC236}">
                  <a16:creationId xmlns:a16="http://schemas.microsoft.com/office/drawing/2014/main" id="{0A7CA33A-F7BA-D55C-60FA-302005039133}"/>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B</a:t>
              </a:r>
            </a:p>
          </p:txBody>
        </p:sp>
        <p:sp>
          <p:nvSpPr>
            <p:cNvPr id="18" name="Rubrik 2">
              <a:extLst>
                <a:ext uri="{FF2B5EF4-FFF2-40B4-BE49-F238E27FC236}">
                  <a16:creationId xmlns:a16="http://schemas.microsoft.com/office/drawing/2014/main" id="{B8DE48B8-1C26-8947-AADB-EF497D7B0F64}"/>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9" name="Rubrik 2">
              <a:extLst>
                <a:ext uri="{FF2B5EF4-FFF2-40B4-BE49-F238E27FC236}">
                  <a16:creationId xmlns:a16="http://schemas.microsoft.com/office/drawing/2014/main" id="{3EC9582C-3BBD-2C1B-3E6A-7BBA409E37D2}"/>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20" name="Rubrik 2">
              <a:extLst>
                <a:ext uri="{FF2B5EF4-FFF2-40B4-BE49-F238E27FC236}">
                  <a16:creationId xmlns:a16="http://schemas.microsoft.com/office/drawing/2014/main" id="{4AB00993-3E08-FC7D-1993-F5EBAC801211}"/>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1" name="Rubrik 2">
              <a:extLst>
                <a:ext uri="{FF2B5EF4-FFF2-40B4-BE49-F238E27FC236}">
                  <a16:creationId xmlns:a16="http://schemas.microsoft.com/office/drawing/2014/main" id="{30136124-230D-3DCD-2DEB-4E564BF75464}"/>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pic>
        <p:nvPicPr>
          <p:cNvPr id="6" name="Bildobjekt 5">
            <a:extLst>
              <a:ext uri="{FF2B5EF4-FFF2-40B4-BE49-F238E27FC236}">
                <a16:creationId xmlns:a16="http://schemas.microsoft.com/office/drawing/2014/main" id="{343881BD-8634-2F05-599F-AD79F6CFD6C8}"/>
              </a:ext>
            </a:extLst>
          </p:cNvPr>
          <p:cNvPicPr>
            <a:picLocks noChangeAspect="1"/>
          </p:cNvPicPr>
          <p:nvPr/>
        </p:nvPicPr>
        <p:blipFill>
          <a:blip r:embed="rId5"/>
          <a:stretch>
            <a:fillRect/>
          </a:stretch>
        </p:blipFill>
        <p:spPr>
          <a:xfrm>
            <a:off x="6880038" y="3429000"/>
            <a:ext cx="4495800" cy="2374900"/>
          </a:xfrm>
          <a:prstGeom prst="rect">
            <a:avLst/>
          </a:prstGeom>
        </p:spPr>
      </p:pic>
    </p:spTree>
    <p:custDataLst>
      <p:tags r:id="rId1"/>
    </p:custDataLst>
    <p:extLst>
      <p:ext uri="{BB962C8B-B14F-4D97-AF65-F5344CB8AC3E}">
        <p14:creationId xmlns:p14="http://schemas.microsoft.com/office/powerpoint/2010/main" val="856728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p:txBody>
          <a:bodyPr/>
          <a:lstStyle/>
          <a:p>
            <a:pPr marL="0" indent="0">
              <a:buNone/>
            </a:pPr>
            <a:r>
              <a:rPr lang="sv-SE" dirty="0"/>
              <a:t>Hjärt- lungräddning är en livsuppehållande åtgärd som utförs för att pumpa runt blodet när hjärtat sluta slå. </a:t>
            </a:r>
            <a:br>
              <a:rPr lang="sv-SE" dirty="0"/>
            </a:br>
            <a:r>
              <a:rPr lang="sv-SE" dirty="0"/>
              <a:t>Genom att förse hjärnan med syre kan vi rädda en person från allvarliga hjärnskador och förhoppningsvis rädda liv. </a:t>
            </a:r>
            <a:endParaRPr lang="sv-SE" sz="2000" dirty="0"/>
          </a:p>
        </p:txBody>
      </p:sp>
      <p:sp>
        <p:nvSpPr>
          <p:cNvPr id="30" name="Platshållare för text 29">
            <a:extLst>
              <a:ext uri="{FF2B5EF4-FFF2-40B4-BE49-F238E27FC236}">
                <a16:creationId xmlns:a16="http://schemas.microsoft.com/office/drawing/2014/main" id="{29D2F6E0-F675-405B-6553-C3CF86CAB863}"/>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E23F8300-28F3-3565-9D15-18A2A6403E11}"/>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83D421BD-6525-7416-8D40-108F811E4DC6}"/>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7" name="Rubrik 2">
              <a:extLst>
                <a:ext uri="{FF2B5EF4-FFF2-40B4-BE49-F238E27FC236}">
                  <a16:creationId xmlns:a16="http://schemas.microsoft.com/office/drawing/2014/main" id="{5B519AD0-1339-2B34-0C64-555AD649A1C4}"/>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15" name="Rubrik 2">
              <a:extLst>
                <a:ext uri="{FF2B5EF4-FFF2-40B4-BE49-F238E27FC236}">
                  <a16:creationId xmlns:a16="http://schemas.microsoft.com/office/drawing/2014/main" id="{8753635E-8DE0-166A-93D2-EA1D22B47D08}"/>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7" name="Rubrik 2">
              <a:extLst>
                <a:ext uri="{FF2B5EF4-FFF2-40B4-BE49-F238E27FC236}">
                  <a16:creationId xmlns:a16="http://schemas.microsoft.com/office/drawing/2014/main" id="{0A7CA33A-F7BA-D55C-60FA-302005039133}"/>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B</a:t>
              </a:r>
            </a:p>
          </p:txBody>
        </p:sp>
        <p:sp>
          <p:nvSpPr>
            <p:cNvPr id="18" name="Rubrik 2">
              <a:extLst>
                <a:ext uri="{FF2B5EF4-FFF2-40B4-BE49-F238E27FC236}">
                  <a16:creationId xmlns:a16="http://schemas.microsoft.com/office/drawing/2014/main" id="{B8DE48B8-1C26-8947-AADB-EF497D7B0F64}"/>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9" name="Rubrik 2">
              <a:extLst>
                <a:ext uri="{FF2B5EF4-FFF2-40B4-BE49-F238E27FC236}">
                  <a16:creationId xmlns:a16="http://schemas.microsoft.com/office/drawing/2014/main" id="{3EC9582C-3BBD-2C1B-3E6A-7BBA409E37D2}"/>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20" name="Rubrik 2">
              <a:extLst>
                <a:ext uri="{FF2B5EF4-FFF2-40B4-BE49-F238E27FC236}">
                  <a16:creationId xmlns:a16="http://schemas.microsoft.com/office/drawing/2014/main" id="{4AB00993-3E08-FC7D-1993-F5EBAC801211}"/>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1" name="Rubrik 2">
              <a:extLst>
                <a:ext uri="{FF2B5EF4-FFF2-40B4-BE49-F238E27FC236}">
                  <a16:creationId xmlns:a16="http://schemas.microsoft.com/office/drawing/2014/main" id="{30136124-230D-3DCD-2DEB-4E564BF75464}"/>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8" name="Rubrik 2">
            <a:extLst>
              <a:ext uri="{FF2B5EF4-FFF2-40B4-BE49-F238E27FC236}">
                <a16:creationId xmlns:a16="http://schemas.microsoft.com/office/drawing/2014/main" id="{B8A06CDD-06CB-787C-9E2C-E9E780F9F4BF}"/>
              </a:ext>
            </a:extLst>
          </p:cNvPr>
          <p:cNvSpPr>
            <a:spLocks noGrp="1"/>
          </p:cNvSpPr>
          <p:nvPr>
            <p:ph type="title"/>
          </p:nvPr>
        </p:nvSpPr>
        <p:spPr>
          <a:xfrm>
            <a:off x="962980" y="1001609"/>
            <a:ext cx="4147200" cy="1325563"/>
          </a:xfrm>
        </p:spPr>
        <p:txBody>
          <a:bodyPr/>
          <a:lstStyle/>
          <a:p>
            <a:r>
              <a:rPr lang="sv-SE" dirty="0"/>
              <a:t>Hjärt- och lungräddning</a:t>
            </a:r>
          </a:p>
        </p:txBody>
      </p:sp>
      <p:pic>
        <p:nvPicPr>
          <p:cNvPr id="9" name="Bildobjekt 8">
            <a:extLst>
              <a:ext uri="{FF2B5EF4-FFF2-40B4-BE49-F238E27FC236}">
                <a16:creationId xmlns:a16="http://schemas.microsoft.com/office/drawing/2014/main" id="{A9017369-6A71-2EAB-03A2-939BD60F6DC0}"/>
              </a:ext>
            </a:extLst>
          </p:cNvPr>
          <p:cNvPicPr>
            <a:picLocks noChangeAspect="1"/>
          </p:cNvPicPr>
          <p:nvPr/>
        </p:nvPicPr>
        <p:blipFill>
          <a:blip r:embed="rId4"/>
          <a:stretch>
            <a:fillRect/>
          </a:stretch>
        </p:blipFill>
        <p:spPr>
          <a:xfrm>
            <a:off x="6939058" y="295401"/>
            <a:ext cx="4411919" cy="2527431"/>
          </a:xfrm>
          <a:prstGeom prst="rect">
            <a:avLst/>
          </a:prstGeom>
        </p:spPr>
      </p:pic>
      <p:pic>
        <p:nvPicPr>
          <p:cNvPr id="11" name="Bildobjekt 10">
            <a:extLst>
              <a:ext uri="{FF2B5EF4-FFF2-40B4-BE49-F238E27FC236}">
                <a16:creationId xmlns:a16="http://schemas.microsoft.com/office/drawing/2014/main" id="{C5C21B58-9173-AEB8-2736-22D73B2ED6CD}"/>
              </a:ext>
            </a:extLst>
          </p:cNvPr>
          <p:cNvPicPr>
            <a:picLocks noChangeAspect="1"/>
          </p:cNvPicPr>
          <p:nvPr/>
        </p:nvPicPr>
        <p:blipFill>
          <a:blip r:embed="rId5"/>
          <a:stretch>
            <a:fillRect/>
          </a:stretch>
        </p:blipFill>
        <p:spPr>
          <a:xfrm>
            <a:off x="6096000" y="2822832"/>
            <a:ext cx="3298512" cy="4229380"/>
          </a:xfrm>
          <a:prstGeom prst="rect">
            <a:avLst/>
          </a:prstGeom>
        </p:spPr>
      </p:pic>
    </p:spTree>
    <p:custDataLst>
      <p:tags r:id="rId1"/>
    </p:custDataLst>
    <p:extLst>
      <p:ext uri="{BB962C8B-B14F-4D97-AF65-F5344CB8AC3E}">
        <p14:creationId xmlns:p14="http://schemas.microsoft.com/office/powerpoint/2010/main" val="225122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8" y="2612010"/>
            <a:ext cx="4162442" cy="3012503"/>
          </a:xfrm>
        </p:spPr>
        <p:txBody>
          <a:bodyPr/>
          <a:lstStyle/>
          <a:p>
            <a:pPr marL="0" indent="0">
              <a:buNone/>
            </a:pPr>
            <a:r>
              <a:rPr lang="sv-SE" dirty="0"/>
              <a:t>Om en person är medvetslös och inte andas så påbörjas HLR utan fördröjning. Varje sekund räknas!</a:t>
            </a:r>
          </a:p>
          <a:p>
            <a:pPr marL="0" indent="0">
              <a:buNone/>
            </a:pPr>
            <a:r>
              <a:rPr lang="sv-SE" sz="2000" dirty="0"/>
              <a:t>Med bröstkompressioner pumpas blodet runt i kroppen och på så sätt syresätts hjärnan, gör 30 kompressioner i en takt av 100-120 med ett djup på 5-6 cm.</a:t>
            </a:r>
          </a:p>
          <a:p>
            <a:pPr marL="0" indent="0">
              <a:buNone/>
            </a:pPr>
            <a:endParaRPr lang="sv-SE" sz="2000" dirty="0"/>
          </a:p>
        </p:txBody>
      </p:sp>
      <p:sp>
        <p:nvSpPr>
          <p:cNvPr id="30" name="Platshållare för text 29">
            <a:extLst>
              <a:ext uri="{FF2B5EF4-FFF2-40B4-BE49-F238E27FC236}">
                <a16:creationId xmlns:a16="http://schemas.microsoft.com/office/drawing/2014/main" id="{29D2F6E0-F675-405B-6553-C3CF86CAB863}"/>
              </a:ext>
            </a:extLst>
          </p:cNvPr>
          <p:cNvSpPr>
            <a:spLocks noGrp="1"/>
          </p:cNvSpPr>
          <p:nvPr>
            <p:ph type="body" sz="quarter" idx="18"/>
          </p:nvPr>
        </p:nvSpPr>
        <p:spPr/>
        <p:txBody>
          <a:bodyPr/>
          <a:lstStyle/>
          <a:p>
            <a:endParaRPr lang="sv-SE"/>
          </a:p>
        </p:txBody>
      </p:sp>
      <p:pic>
        <p:nvPicPr>
          <p:cNvPr id="29" name="Bildobjekt 28">
            <a:extLst>
              <a:ext uri="{FF2B5EF4-FFF2-40B4-BE49-F238E27FC236}">
                <a16:creationId xmlns:a16="http://schemas.microsoft.com/office/drawing/2014/main" id="{170E7FC5-0A98-EB52-3E79-504D10A7D95B}"/>
              </a:ext>
            </a:extLst>
          </p:cNvPr>
          <p:cNvPicPr>
            <a:picLocks noChangeAspect="1"/>
          </p:cNvPicPr>
          <p:nvPr/>
        </p:nvPicPr>
        <p:blipFill>
          <a:blip r:embed="rId4"/>
          <a:stretch>
            <a:fillRect/>
          </a:stretch>
        </p:blipFill>
        <p:spPr>
          <a:xfrm>
            <a:off x="6746894" y="125505"/>
            <a:ext cx="4762089" cy="2925860"/>
          </a:xfrm>
          <a:prstGeom prst="rect">
            <a:avLst/>
          </a:prstGeom>
        </p:spPr>
      </p:pic>
      <p:grpSp>
        <p:nvGrpSpPr>
          <p:cNvPr id="2" name="Grupp 1">
            <a:extLst>
              <a:ext uri="{FF2B5EF4-FFF2-40B4-BE49-F238E27FC236}">
                <a16:creationId xmlns:a16="http://schemas.microsoft.com/office/drawing/2014/main" id="{E23F8300-28F3-3565-9D15-18A2A6403E11}"/>
              </a:ext>
            </a:extLst>
          </p:cNvPr>
          <p:cNvGrpSpPr/>
          <p:nvPr/>
        </p:nvGrpSpPr>
        <p:grpSpPr>
          <a:xfrm>
            <a:off x="649995" y="321782"/>
            <a:ext cx="2918982" cy="477049"/>
            <a:chOff x="565328" y="280420"/>
            <a:chExt cx="2753635" cy="450026"/>
          </a:xfrm>
        </p:grpSpPr>
        <p:sp>
          <p:nvSpPr>
            <p:cNvPr id="5" name="Rektangel med rundade hörn 4">
              <a:extLst>
                <a:ext uri="{FF2B5EF4-FFF2-40B4-BE49-F238E27FC236}">
                  <a16:creationId xmlns:a16="http://schemas.microsoft.com/office/drawing/2014/main" id="{83D421BD-6525-7416-8D40-108F811E4DC6}"/>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17" name="Rubrik 2">
              <a:extLst>
                <a:ext uri="{FF2B5EF4-FFF2-40B4-BE49-F238E27FC236}">
                  <a16:creationId xmlns:a16="http://schemas.microsoft.com/office/drawing/2014/main" id="{0A7CA33A-F7BA-D55C-60FA-302005039133}"/>
                </a:ext>
              </a:extLst>
            </p:cNvPr>
            <p:cNvSpPr txBox="1">
              <a:spLocks/>
            </p:cNvSpPr>
            <p:nvPr/>
          </p:nvSpPr>
          <p:spPr>
            <a:xfrm>
              <a:off x="565328" y="312481"/>
              <a:ext cx="1257529"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HLR</a:t>
              </a:r>
            </a:p>
          </p:txBody>
        </p:sp>
        <p:sp>
          <p:nvSpPr>
            <p:cNvPr id="18" name="Rubrik 2">
              <a:extLst>
                <a:ext uri="{FF2B5EF4-FFF2-40B4-BE49-F238E27FC236}">
                  <a16:creationId xmlns:a16="http://schemas.microsoft.com/office/drawing/2014/main" id="{B8DE48B8-1C26-8947-AADB-EF497D7B0F64}"/>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3000" dirty="0">
                <a:solidFill>
                  <a:srgbClr val="BFCFDD"/>
                </a:solidFill>
                <a:latin typeface="Calibri" panose="020F0502020204030204" pitchFamily="34" charset="0"/>
                <a:cs typeface="Calibri" panose="020F0502020204030204" pitchFamily="34" charset="0"/>
              </a:endParaRPr>
            </a:p>
          </p:txBody>
        </p:sp>
        <p:sp>
          <p:nvSpPr>
            <p:cNvPr id="19" name="Rubrik 2">
              <a:extLst>
                <a:ext uri="{FF2B5EF4-FFF2-40B4-BE49-F238E27FC236}">
                  <a16:creationId xmlns:a16="http://schemas.microsoft.com/office/drawing/2014/main" id="{3EC9582C-3BBD-2C1B-3E6A-7BBA409E37D2}"/>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3000" dirty="0">
                <a:solidFill>
                  <a:srgbClr val="BFCFDD"/>
                </a:solidFill>
                <a:latin typeface="Calibri" panose="020F0502020204030204" pitchFamily="34" charset="0"/>
                <a:cs typeface="Calibri" panose="020F0502020204030204" pitchFamily="34" charset="0"/>
              </a:endParaRPr>
            </a:p>
          </p:txBody>
        </p:sp>
        <p:sp>
          <p:nvSpPr>
            <p:cNvPr id="20" name="Rubrik 2">
              <a:extLst>
                <a:ext uri="{FF2B5EF4-FFF2-40B4-BE49-F238E27FC236}">
                  <a16:creationId xmlns:a16="http://schemas.microsoft.com/office/drawing/2014/main" id="{4AB00993-3E08-FC7D-1993-F5EBAC801211}"/>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3000" dirty="0">
                <a:solidFill>
                  <a:srgbClr val="BFCFDD"/>
                </a:solidFill>
                <a:latin typeface="Calibri" panose="020F0502020204030204" pitchFamily="34" charset="0"/>
                <a:cs typeface="Calibri" panose="020F0502020204030204" pitchFamily="34" charset="0"/>
              </a:endParaRPr>
            </a:p>
          </p:txBody>
        </p:sp>
      </p:grpSp>
      <p:sp>
        <p:nvSpPr>
          <p:cNvPr id="8" name="Rubrik 2">
            <a:extLst>
              <a:ext uri="{FF2B5EF4-FFF2-40B4-BE49-F238E27FC236}">
                <a16:creationId xmlns:a16="http://schemas.microsoft.com/office/drawing/2014/main" id="{B8A06CDD-06CB-787C-9E2C-E9E780F9F4BF}"/>
              </a:ext>
            </a:extLst>
          </p:cNvPr>
          <p:cNvSpPr>
            <a:spLocks noGrp="1"/>
          </p:cNvSpPr>
          <p:nvPr>
            <p:ph type="title"/>
          </p:nvPr>
        </p:nvSpPr>
        <p:spPr>
          <a:xfrm>
            <a:off x="962980" y="1001609"/>
            <a:ext cx="4147200" cy="1325563"/>
          </a:xfrm>
        </p:spPr>
        <p:txBody>
          <a:bodyPr/>
          <a:lstStyle/>
          <a:p>
            <a:r>
              <a:rPr lang="sv-SE" dirty="0"/>
              <a:t>Hjärt- och lungräddning</a:t>
            </a:r>
          </a:p>
        </p:txBody>
      </p:sp>
      <p:pic>
        <p:nvPicPr>
          <p:cNvPr id="3" name="Bildobjekt 2">
            <a:extLst>
              <a:ext uri="{FF2B5EF4-FFF2-40B4-BE49-F238E27FC236}">
                <a16:creationId xmlns:a16="http://schemas.microsoft.com/office/drawing/2014/main" id="{AB997A1B-D472-C95E-0904-054B7AA61BB9}"/>
              </a:ext>
            </a:extLst>
          </p:cNvPr>
          <p:cNvPicPr>
            <a:picLocks noChangeAspect="1"/>
          </p:cNvPicPr>
          <p:nvPr/>
        </p:nvPicPr>
        <p:blipFill>
          <a:blip r:embed="rId5"/>
          <a:stretch>
            <a:fillRect/>
          </a:stretch>
        </p:blipFill>
        <p:spPr>
          <a:xfrm>
            <a:off x="6931811" y="3298140"/>
            <a:ext cx="4411919" cy="2527431"/>
          </a:xfrm>
          <a:prstGeom prst="rect">
            <a:avLst/>
          </a:prstGeom>
        </p:spPr>
      </p:pic>
    </p:spTree>
    <p:custDataLst>
      <p:tags r:id="rId1"/>
    </p:custDataLst>
    <p:extLst>
      <p:ext uri="{BB962C8B-B14F-4D97-AF65-F5344CB8AC3E}">
        <p14:creationId xmlns:p14="http://schemas.microsoft.com/office/powerpoint/2010/main" val="270630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8" y="2612010"/>
            <a:ext cx="4162442" cy="3012503"/>
          </a:xfrm>
        </p:spPr>
        <p:txBody>
          <a:bodyPr/>
          <a:lstStyle/>
          <a:p>
            <a:pPr marL="0" indent="0">
              <a:buNone/>
            </a:pPr>
            <a:r>
              <a:rPr lang="sv-SE" sz="2000" dirty="0"/>
              <a:t>Blodet syresätter hjärnan men efter en stund kommer syret i blodet vara förbrukat. Då måste mer syre tillföras via inblåsningar. Luta huvudet bakåt, knip hårt om näsan och ge 2 inblåsningar via munnen. Varje inblåsning ska ta en sekund följt av en sekunds paus. När du ser att bröstkorgen reser sig vet du att du blåst tillräckligt hårt. När dessa är genomförda återgå till att göra 30 kompressioner. Upprepa till dess att personen vaknar eller räddningspersonal tar över.</a:t>
            </a:r>
          </a:p>
          <a:p>
            <a:pPr marL="0" indent="0">
              <a:buNone/>
            </a:pPr>
            <a:endParaRPr lang="sv-SE" sz="2000" dirty="0"/>
          </a:p>
        </p:txBody>
      </p:sp>
      <p:sp>
        <p:nvSpPr>
          <p:cNvPr id="30" name="Platshållare för text 29">
            <a:extLst>
              <a:ext uri="{FF2B5EF4-FFF2-40B4-BE49-F238E27FC236}">
                <a16:creationId xmlns:a16="http://schemas.microsoft.com/office/drawing/2014/main" id="{29D2F6E0-F675-405B-6553-C3CF86CAB863}"/>
              </a:ext>
            </a:extLst>
          </p:cNvPr>
          <p:cNvSpPr>
            <a:spLocks noGrp="1"/>
          </p:cNvSpPr>
          <p:nvPr>
            <p:ph type="body" sz="quarter" idx="18"/>
          </p:nvPr>
        </p:nvSpPr>
        <p:spPr/>
        <p:txBody>
          <a:bodyPr/>
          <a:lstStyle/>
          <a:p>
            <a:endParaRPr lang="sv-SE"/>
          </a:p>
        </p:txBody>
      </p:sp>
      <p:pic>
        <p:nvPicPr>
          <p:cNvPr id="29" name="Bildobjekt 28">
            <a:extLst>
              <a:ext uri="{FF2B5EF4-FFF2-40B4-BE49-F238E27FC236}">
                <a16:creationId xmlns:a16="http://schemas.microsoft.com/office/drawing/2014/main" id="{170E7FC5-0A98-EB52-3E79-504D10A7D95B}"/>
              </a:ext>
            </a:extLst>
          </p:cNvPr>
          <p:cNvPicPr>
            <a:picLocks noChangeAspect="1"/>
          </p:cNvPicPr>
          <p:nvPr/>
        </p:nvPicPr>
        <p:blipFill>
          <a:blip r:embed="rId4"/>
          <a:stretch>
            <a:fillRect/>
          </a:stretch>
        </p:blipFill>
        <p:spPr>
          <a:xfrm>
            <a:off x="6746894" y="125505"/>
            <a:ext cx="4762089" cy="2925860"/>
          </a:xfrm>
          <a:prstGeom prst="rect">
            <a:avLst/>
          </a:prstGeom>
        </p:spPr>
      </p:pic>
      <p:grpSp>
        <p:nvGrpSpPr>
          <p:cNvPr id="2" name="Grupp 1">
            <a:extLst>
              <a:ext uri="{FF2B5EF4-FFF2-40B4-BE49-F238E27FC236}">
                <a16:creationId xmlns:a16="http://schemas.microsoft.com/office/drawing/2014/main" id="{E23F8300-28F3-3565-9D15-18A2A6403E11}"/>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83D421BD-6525-7416-8D40-108F811E4DC6}"/>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7" name="Rubrik 2">
              <a:extLst>
                <a:ext uri="{FF2B5EF4-FFF2-40B4-BE49-F238E27FC236}">
                  <a16:creationId xmlns:a16="http://schemas.microsoft.com/office/drawing/2014/main" id="{5B519AD0-1339-2B34-0C64-555AD649A1C4}"/>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15" name="Rubrik 2">
              <a:extLst>
                <a:ext uri="{FF2B5EF4-FFF2-40B4-BE49-F238E27FC236}">
                  <a16:creationId xmlns:a16="http://schemas.microsoft.com/office/drawing/2014/main" id="{8753635E-8DE0-166A-93D2-EA1D22B47D08}"/>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7" name="Rubrik 2">
              <a:extLst>
                <a:ext uri="{FF2B5EF4-FFF2-40B4-BE49-F238E27FC236}">
                  <a16:creationId xmlns:a16="http://schemas.microsoft.com/office/drawing/2014/main" id="{0A7CA33A-F7BA-D55C-60FA-302005039133}"/>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B</a:t>
              </a:r>
            </a:p>
          </p:txBody>
        </p:sp>
        <p:sp>
          <p:nvSpPr>
            <p:cNvPr id="18" name="Rubrik 2">
              <a:extLst>
                <a:ext uri="{FF2B5EF4-FFF2-40B4-BE49-F238E27FC236}">
                  <a16:creationId xmlns:a16="http://schemas.microsoft.com/office/drawing/2014/main" id="{B8DE48B8-1C26-8947-AADB-EF497D7B0F64}"/>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9" name="Rubrik 2">
              <a:extLst>
                <a:ext uri="{FF2B5EF4-FFF2-40B4-BE49-F238E27FC236}">
                  <a16:creationId xmlns:a16="http://schemas.microsoft.com/office/drawing/2014/main" id="{3EC9582C-3BBD-2C1B-3E6A-7BBA409E37D2}"/>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20" name="Rubrik 2">
              <a:extLst>
                <a:ext uri="{FF2B5EF4-FFF2-40B4-BE49-F238E27FC236}">
                  <a16:creationId xmlns:a16="http://schemas.microsoft.com/office/drawing/2014/main" id="{4AB00993-3E08-FC7D-1993-F5EBAC801211}"/>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1" name="Rubrik 2">
              <a:extLst>
                <a:ext uri="{FF2B5EF4-FFF2-40B4-BE49-F238E27FC236}">
                  <a16:creationId xmlns:a16="http://schemas.microsoft.com/office/drawing/2014/main" id="{30136124-230D-3DCD-2DEB-4E564BF75464}"/>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8" name="Rubrik 2">
            <a:extLst>
              <a:ext uri="{FF2B5EF4-FFF2-40B4-BE49-F238E27FC236}">
                <a16:creationId xmlns:a16="http://schemas.microsoft.com/office/drawing/2014/main" id="{B8A06CDD-06CB-787C-9E2C-E9E780F9F4BF}"/>
              </a:ext>
            </a:extLst>
          </p:cNvPr>
          <p:cNvSpPr>
            <a:spLocks noGrp="1"/>
          </p:cNvSpPr>
          <p:nvPr>
            <p:ph type="title"/>
          </p:nvPr>
        </p:nvSpPr>
        <p:spPr>
          <a:xfrm>
            <a:off x="962980" y="1001609"/>
            <a:ext cx="4147200" cy="1325563"/>
          </a:xfrm>
        </p:spPr>
        <p:txBody>
          <a:bodyPr/>
          <a:lstStyle/>
          <a:p>
            <a:r>
              <a:rPr lang="sv-SE" dirty="0"/>
              <a:t>Hjärt- och lungräddning</a:t>
            </a:r>
          </a:p>
        </p:txBody>
      </p:sp>
      <p:pic>
        <p:nvPicPr>
          <p:cNvPr id="3" name="Bildobjekt 2">
            <a:extLst>
              <a:ext uri="{FF2B5EF4-FFF2-40B4-BE49-F238E27FC236}">
                <a16:creationId xmlns:a16="http://schemas.microsoft.com/office/drawing/2014/main" id="{D64C817C-2F35-75E6-14A0-873F86FBFE91}"/>
              </a:ext>
            </a:extLst>
          </p:cNvPr>
          <p:cNvPicPr>
            <a:picLocks noChangeAspect="1"/>
          </p:cNvPicPr>
          <p:nvPr/>
        </p:nvPicPr>
        <p:blipFill>
          <a:blip r:embed="rId5"/>
          <a:stretch>
            <a:fillRect/>
          </a:stretch>
        </p:blipFill>
        <p:spPr>
          <a:xfrm>
            <a:off x="6931811" y="3298140"/>
            <a:ext cx="4411919" cy="2527431"/>
          </a:xfrm>
          <a:prstGeom prst="rect">
            <a:avLst/>
          </a:prstGeom>
        </p:spPr>
      </p:pic>
    </p:spTree>
    <p:custDataLst>
      <p:tags r:id="rId1"/>
    </p:custDataLst>
    <p:extLst>
      <p:ext uri="{BB962C8B-B14F-4D97-AF65-F5344CB8AC3E}">
        <p14:creationId xmlns:p14="http://schemas.microsoft.com/office/powerpoint/2010/main" val="4280734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Cirkulation</a:t>
            </a:r>
          </a:p>
        </p:txBody>
      </p:sp>
      <p:sp>
        <p:nvSpPr>
          <p:cNvPr id="34" name="Platshållare för text 33">
            <a:extLst>
              <a:ext uri="{FF2B5EF4-FFF2-40B4-BE49-F238E27FC236}">
                <a16:creationId xmlns:a16="http://schemas.microsoft.com/office/drawing/2014/main" id="{96F5F0DA-3772-6FDA-0B46-A91C7AD87711}"/>
              </a:ext>
            </a:extLst>
          </p:cNvPr>
          <p:cNvSpPr>
            <a:spLocks noGrp="1"/>
          </p:cNvSpPr>
          <p:nvPr>
            <p:ph type="body" sz="quarter" idx="18"/>
          </p:nvPr>
        </p:nvSpPr>
        <p:spPr/>
        <p:txBody>
          <a:bodyPr/>
          <a:lstStyle/>
          <a:p>
            <a:endParaRPr lang="sv-SE"/>
          </a:p>
        </p:txBody>
      </p:sp>
      <p:sp>
        <p:nvSpPr>
          <p:cNvPr id="26" name="Rektangel 25">
            <a:extLst>
              <a:ext uri="{FF2B5EF4-FFF2-40B4-BE49-F238E27FC236}">
                <a16:creationId xmlns:a16="http://schemas.microsoft.com/office/drawing/2014/main" id="{BBEBE504-341B-2EDC-996C-00C6A5ECAA93}"/>
              </a:ext>
            </a:extLst>
          </p:cNvPr>
          <p:cNvSpPr/>
          <p:nvPr/>
        </p:nvSpPr>
        <p:spPr>
          <a:xfrm>
            <a:off x="6095999" y="0"/>
            <a:ext cx="6096001" cy="3446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30" name="Bildobjekt 29">
            <a:extLst>
              <a:ext uri="{FF2B5EF4-FFF2-40B4-BE49-F238E27FC236}">
                <a16:creationId xmlns:a16="http://schemas.microsoft.com/office/drawing/2014/main" id="{D75F7D0B-6A48-5CEE-AF40-1F6CD1F55DE7}"/>
              </a:ext>
            </a:extLst>
          </p:cNvPr>
          <p:cNvPicPr>
            <a:picLocks noChangeAspect="1"/>
          </p:cNvPicPr>
          <p:nvPr/>
        </p:nvPicPr>
        <p:blipFill>
          <a:blip r:embed="rId4"/>
          <a:stretch>
            <a:fillRect/>
          </a:stretch>
        </p:blipFill>
        <p:spPr>
          <a:xfrm>
            <a:off x="7488947" y="3694680"/>
            <a:ext cx="3179053" cy="2766504"/>
          </a:xfrm>
          <a:prstGeom prst="rect">
            <a:avLst/>
          </a:prstGeom>
        </p:spPr>
      </p:pic>
      <p:sp>
        <p:nvSpPr>
          <p:cNvPr id="35" name="textruta 34">
            <a:extLst>
              <a:ext uri="{FF2B5EF4-FFF2-40B4-BE49-F238E27FC236}">
                <a16:creationId xmlns:a16="http://schemas.microsoft.com/office/drawing/2014/main" id="{F74F45EE-AB40-37D9-CC81-4EC5030A4864}"/>
              </a:ext>
            </a:extLst>
          </p:cNvPr>
          <p:cNvSpPr txBox="1"/>
          <p:nvPr/>
        </p:nvSpPr>
        <p:spPr>
          <a:xfrm>
            <a:off x="886311" y="7410845"/>
            <a:ext cx="4610813" cy="375777"/>
          </a:xfrm>
          <a:prstGeom prst="roundRect">
            <a:avLst/>
          </a:prstGeom>
          <a:solidFill>
            <a:schemeClr val="accent5"/>
          </a:solidFill>
          <a:ln w="15875">
            <a:no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stora blödningar prioriteras dessa utan undantag!</a:t>
            </a:r>
          </a:p>
        </p:txBody>
      </p:sp>
      <p:grpSp>
        <p:nvGrpSpPr>
          <p:cNvPr id="2" name="Grupp 1">
            <a:extLst>
              <a:ext uri="{FF2B5EF4-FFF2-40B4-BE49-F238E27FC236}">
                <a16:creationId xmlns:a16="http://schemas.microsoft.com/office/drawing/2014/main" id="{52448055-DCBF-6994-C1AB-FD639ED1BE5D}"/>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0459861B-5C71-9F8C-E3E2-81ABA5F34CA5}"/>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6" name="Rubrik 2">
              <a:extLst>
                <a:ext uri="{FF2B5EF4-FFF2-40B4-BE49-F238E27FC236}">
                  <a16:creationId xmlns:a16="http://schemas.microsoft.com/office/drawing/2014/main" id="{96BA4492-8BC0-7DE5-0C5C-2DBCD882BEFE}"/>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7" name="Rubrik 2">
              <a:extLst>
                <a:ext uri="{FF2B5EF4-FFF2-40B4-BE49-F238E27FC236}">
                  <a16:creationId xmlns:a16="http://schemas.microsoft.com/office/drawing/2014/main" id="{9E0B155E-383D-3E28-F175-529574E2BCA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8" name="Rubrik 2">
              <a:extLst>
                <a:ext uri="{FF2B5EF4-FFF2-40B4-BE49-F238E27FC236}">
                  <a16:creationId xmlns:a16="http://schemas.microsoft.com/office/drawing/2014/main" id="{81AAE231-18A6-4027-FBB9-E04D4AA1AF2F}"/>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5" name="Rubrik 2">
              <a:extLst>
                <a:ext uri="{FF2B5EF4-FFF2-40B4-BE49-F238E27FC236}">
                  <a16:creationId xmlns:a16="http://schemas.microsoft.com/office/drawing/2014/main" id="{8C7BABAD-7F53-5E1C-D74F-460C5D4C3068}"/>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C</a:t>
              </a:r>
            </a:p>
          </p:txBody>
        </p:sp>
        <p:sp>
          <p:nvSpPr>
            <p:cNvPr id="18" name="Rubrik 2">
              <a:extLst>
                <a:ext uri="{FF2B5EF4-FFF2-40B4-BE49-F238E27FC236}">
                  <a16:creationId xmlns:a16="http://schemas.microsoft.com/office/drawing/2014/main" id="{E0B49C07-2974-2CF7-05CE-4DB3E0F35FAC}"/>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9" name="Rubrik 2">
              <a:extLst>
                <a:ext uri="{FF2B5EF4-FFF2-40B4-BE49-F238E27FC236}">
                  <a16:creationId xmlns:a16="http://schemas.microsoft.com/office/drawing/2014/main" id="{B1E7B167-0B8D-F325-342B-4A6BA7071424}"/>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0" name="Rubrik 2">
              <a:extLst>
                <a:ext uri="{FF2B5EF4-FFF2-40B4-BE49-F238E27FC236}">
                  <a16:creationId xmlns:a16="http://schemas.microsoft.com/office/drawing/2014/main" id="{22546F51-7A8B-105B-929D-85E07818DF6F}"/>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9" name="textruta 8">
            <a:extLst>
              <a:ext uri="{FF2B5EF4-FFF2-40B4-BE49-F238E27FC236}">
                <a16:creationId xmlns:a16="http://schemas.microsoft.com/office/drawing/2014/main" id="{A350FC05-0320-9FBB-5164-39B8506575BF}"/>
              </a:ext>
            </a:extLst>
          </p:cNvPr>
          <p:cNvSpPr txBox="1"/>
          <p:nvPr/>
        </p:nvSpPr>
        <p:spPr>
          <a:xfrm>
            <a:off x="493125" y="5726246"/>
            <a:ext cx="4811704" cy="375777"/>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stora blödningar prioriteras dessa utan undantag!</a:t>
            </a:r>
          </a:p>
        </p:txBody>
      </p:sp>
      <p:sp>
        <p:nvSpPr>
          <p:cNvPr id="13" name="Platshållare för innehåll 3">
            <a:extLst>
              <a:ext uri="{FF2B5EF4-FFF2-40B4-BE49-F238E27FC236}">
                <a16:creationId xmlns:a16="http://schemas.microsoft.com/office/drawing/2014/main" id="{FF10D0A3-0A72-6484-0A66-3DD7DBD9A092}"/>
              </a:ext>
            </a:extLst>
          </p:cNvPr>
          <p:cNvSpPr>
            <a:spLocks noGrp="1"/>
          </p:cNvSpPr>
          <p:nvPr>
            <p:ph idx="1"/>
          </p:nvPr>
        </p:nvSpPr>
        <p:spPr>
          <a:xfrm>
            <a:off x="947738" y="2612010"/>
            <a:ext cx="4147200" cy="3012503"/>
          </a:xfrm>
        </p:spPr>
        <p:txBody>
          <a:bodyPr/>
          <a:lstStyle/>
          <a:p>
            <a:pPr marL="0" indent="0">
              <a:buNone/>
            </a:pPr>
            <a:r>
              <a:rPr lang="sv-SE" sz="2000" dirty="0"/>
              <a:t>Vid olycksfall skadas ofta blodkärl, vilket kan leda till blödningar både yttre och inre. Försämrad blodcirkulation är den näst vanligaste orsaken till att personer avlider till följd av skador. </a:t>
            </a:r>
            <a:br>
              <a:rPr lang="sv-SE" sz="2000" dirty="0"/>
            </a:br>
            <a:r>
              <a:rPr lang="sv-SE" sz="2000" dirty="0"/>
              <a:t>Därför är det av största vikt att dessa upptäcks och behandlas tidigt.</a:t>
            </a:r>
          </a:p>
        </p:txBody>
      </p:sp>
      <p:pic>
        <p:nvPicPr>
          <p:cNvPr id="4" name="Bildobjekt 3">
            <a:extLst>
              <a:ext uri="{FF2B5EF4-FFF2-40B4-BE49-F238E27FC236}">
                <a16:creationId xmlns:a16="http://schemas.microsoft.com/office/drawing/2014/main" id="{24AE49A1-9527-FA98-998B-2AF933409E00}"/>
              </a:ext>
            </a:extLst>
          </p:cNvPr>
          <p:cNvPicPr>
            <a:picLocks noChangeAspect="1"/>
          </p:cNvPicPr>
          <p:nvPr/>
        </p:nvPicPr>
        <p:blipFill>
          <a:blip r:embed="rId5"/>
          <a:stretch>
            <a:fillRect/>
          </a:stretch>
        </p:blipFill>
        <p:spPr>
          <a:xfrm>
            <a:off x="6770040" y="577299"/>
            <a:ext cx="4616865" cy="2117828"/>
          </a:xfrm>
          <a:prstGeom prst="rect">
            <a:avLst/>
          </a:prstGeom>
        </p:spPr>
      </p:pic>
    </p:spTree>
    <p:custDataLst>
      <p:tags r:id="rId1"/>
    </p:custDataLst>
    <p:extLst>
      <p:ext uri="{BB962C8B-B14F-4D97-AF65-F5344CB8AC3E}">
        <p14:creationId xmlns:p14="http://schemas.microsoft.com/office/powerpoint/2010/main" val="3565867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Cirkulation</a:t>
            </a:r>
          </a:p>
        </p:txBody>
      </p:sp>
      <p:sp>
        <p:nvSpPr>
          <p:cNvPr id="34" name="Platshållare för text 33">
            <a:extLst>
              <a:ext uri="{FF2B5EF4-FFF2-40B4-BE49-F238E27FC236}">
                <a16:creationId xmlns:a16="http://schemas.microsoft.com/office/drawing/2014/main" id="{96F5F0DA-3772-6FDA-0B46-A91C7AD87711}"/>
              </a:ext>
            </a:extLst>
          </p:cNvPr>
          <p:cNvSpPr>
            <a:spLocks noGrp="1"/>
          </p:cNvSpPr>
          <p:nvPr>
            <p:ph type="body" sz="quarter" idx="18"/>
          </p:nvPr>
        </p:nvSpPr>
        <p:spPr/>
        <p:txBody>
          <a:bodyPr/>
          <a:lstStyle/>
          <a:p>
            <a:endParaRPr lang="sv-SE"/>
          </a:p>
        </p:txBody>
      </p:sp>
      <p:sp>
        <p:nvSpPr>
          <p:cNvPr id="26" name="Rektangel 25">
            <a:extLst>
              <a:ext uri="{FF2B5EF4-FFF2-40B4-BE49-F238E27FC236}">
                <a16:creationId xmlns:a16="http://schemas.microsoft.com/office/drawing/2014/main" id="{BBEBE504-341B-2EDC-996C-00C6A5ECAA93}"/>
              </a:ext>
            </a:extLst>
          </p:cNvPr>
          <p:cNvSpPr/>
          <p:nvPr/>
        </p:nvSpPr>
        <p:spPr>
          <a:xfrm>
            <a:off x="6095999" y="0"/>
            <a:ext cx="6096001" cy="3446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30" name="Bildobjekt 29">
            <a:extLst>
              <a:ext uri="{FF2B5EF4-FFF2-40B4-BE49-F238E27FC236}">
                <a16:creationId xmlns:a16="http://schemas.microsoft.com/office/drawing/2014/main" id="{D75F7D0B-6A48-5CEE-AF40-1F6CD1F55DE7}"/>
              </a:ext>
            </a:extLst>
          </p:cNvPr>
          <p:cNvPicPr>
            <a:picLocks noChangeAspect="1"/>
          </p:cNvPicPr>
          <p:nvPr/>
        </p:nvPicPr>
        <p:blipFill>
          <a:blip r:embed="rId4"/>
          <a:stretch>
            <a:fillRect/>
          </a:stretch>
        </p:blipFill>
        <p:spPr>
          <a:xfrm>
            <a:off x="7488947" y="3694680"/>
            <a:ext cx="3179053" cy="2766504"/>
          </a:xfrm>
          <a:prstGeom prst="rect">
            <a:avLst/>
          </a:prstGeom>
        </p:spPr>
      </p:pic>
      <p:sp>
        <p:nvSpPr>
          <p:cNvPr id="35" name="textruta 34">
            <a:extLst>
              <a:ext uri="{FF2B5EF4-FFF2-40B4-BE49-F238E27FC236}">
                <a16:creationId xmlns:a16="http://schemas.microsoft.com/office/drawing/2014/main" id="{F74F45EE-AB40-37D9-CC81-4EC5030A4864}"/>
              </a:ext>
            </a:extLst>
          </p:cNvPr>
          <p:cNvSpPr txBox="1"/>
          <p:nvPr/>
        </p:nvSpPr>
        <p:spPr>
          <a:xfrm>
            <a:off x="886311" y="7410845"/>
            <a:ext cx="4610813" cy="375777"/>
          </a:xfrm>
          <a:prstGeom prst="roundRect">
            <a:avLst/>
          </a:prstGeom>
          <a:solidFill>
            <a:schemeClr val="accent5"/>
          </a:solidFill>
          <a:ln w="15875">
            <a:no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stora blödningar prioriteras dessa utan undantag!</a:t>
            </a:r>
          </a:p>
        </p:txBody>
      </p:sp>
      <p:grpSp>
        <p:nvGrpSpPr>
          <p:cNvPr id="2" name="Grupp 1">
            <a:extLst>
              <a:ext uri="{FF2B5EF4-FFF2-40B4-BE49-F238E27FC236}">
                <a16:creationId xmlns:a16="http://schemas.microsoft.com/office/drawing/2014/main" id="{52448055-DCBF-6994-C1AB-FD639ED1BE5D}"/>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0459861B-5C71-9F8C-E3E2-81ABA5F34CA5}"/>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6" name="Rubrik 2">
              <a:extLst>
                <a:ext uri="{FF2B5EF4-FFF2-40B4-BE49-F238E27FC236}">
                  <a16:creationId xmlns:a16="http://schemas.microsoft.com/office/drawing/2014/main" id="{96BA4492-8BC0-7DE5-0C5C-2DBCD882BEFE}"/>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7" name="Rubrik 2">
              <a:extLst>
                <a:ext uri="{FF2B5EF4-FFF2-40B4-BE49-F238E27FC236}">
                  <a16:creationId xmlns:a16="http://schemas.microsoft.com/office/drawing/2014/main" id="{9E0B155E-383D-3E28-F175-529574E2BCA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8" name="Rubrik 2">
              <a:extLst>
                <a:ext uri="{FF2B5EF4-FFF2-40B4-BE49-F238E27FC236}">
                  <a16:creationId xmlns:a16="http://schemas.microsoft.com/office/drawing/2014/main" id="{81AAE231-18A6-4027-FBB9-E04D4AA1AF2F}"/>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5" name="Rubrik 2">
              <a:extLst>
                <a:ext uri="{FF2B5EF4-FFF2-40B4-BE49-F238E27FC236}">
                  <a16:creationId xmlns:a16="http://schemas.microsoft.com/office/drawing/2014/main" id="{8C7BABAD-7F53-5E1C-D74F-460C5D4C3068}"/>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C</a:t>
              </a:r>
            </a:p>
          </p:txBody>
        </p:sp>
        <p:sp>
          <p:nvSpPr>
            <p:cNvPr id="18" name="Rubrik 2">
              <a:extLst>
                <a:ext uri="{FF2B5EF4-FFF2-40B4-BE49-F238E27FC236}">
                  <a16:creationId xmlns:a16="http://schemas.microsoft.com/office/drawing/2014/main" id="{E0B49C07-2974-2CF7-05CE-4DB3E0F35FAC}"/>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9" name="Rubrik 2">
              <a:extLst>
                <a:ext uri="{FF2B5EF4-FFF2-40B4-BE49-F238E27FC236}">
                  <a16:creationId xmlns:a16="http://schemas.microsoft.com/office/drawing/2014/main" id="{B1E7B167-0B8D-F325-342B-4A6BA7071424}"/>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0" name="Rubrik 2">
              <a:extLst>
                <a:ext uri="{FF2B5EF4-FFF2-40B4-BE49-F238E27FC236}">
                  <a16:creationId xmlns:a16="http://schemas.microsoft.com/office/drawing/2014/main" id="{22546F51-7A8B-105B-929D-85E07818DF6F}"/>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9" name="textruta 8">
            <a:extLst>
              <a:ext uri="{FF2B5EF4-FFF2-40B4-BE49-F238E27FC236}">
                <a16:creationId xmlns:a16="http://schemas.microsoft.com/office/drawing/2014/main" id="{A350FC05-0320-9FBB-5164-39B8506575BF}"/>
              </a:ext>
            </a:extLst>
          </p:cNvPr>
          <p:cNvSpPr txBox="1"/>
          <p:nvPr/>
        </p:nvSpPr>
        <p:spPr>
          <a:xfrm>
            <a:off x="493125" y="5726246"/>
            <a:ext cx="4811704" cy="375777"/>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stora blödningar prioriteras dessa utan undantag!</a:t>
            </a:r>
          </a:p>
        </p:txBody>
      </p:sp>
      <p:sp>
        <p:nvSpPr>
          <p:cNvPr id="13" name="Platshållare för innehåll 3">
            <a:extLst>
              <a:ext uri="{FF2B5EF4-FFF2-40B4-BE49-F238E27FC236}">
                <a16:creationId xmlns:a16="http://schemas.microsoft.com/office/drawing/2014/main" id="{FF10D0A3-0A72-6484-0A66-3DD7DBD9A092}"/>
              </a:ext>
            </a:extLst>
          </p:cNvPr>
          <p:cNvSpPr>
            <a:spLocks noGrp="1"/>
          </p:cNvSpPr>
          <p:nvPr>
            <p:ph idx="1"/>
          </p:nvPr>
        </p:nvSpPr>
        <p:spPr>
          <a:xfrm>
            <a:off x="947738" y="2612010"/>
            <a:ext cx="4147200" cy="3012503"/>
          </a:xfrm>
        </p:spPr>
        <p:txBody>
          <a:bodyPr/>
          <a:lstStyle/>
          <a:p>
            <a:pPr marL="0" indent="0">
              <a:buNone/>
            </a:pPr>
            <a:r>
              <a:rPr lang="sv-SE" dirty="0"/>
              <a:t>Yttre blödningar kan tyckas lätt att hitta då det syns på utsidan av kroppen, lyft på kläder och glöm inte att undersöka baksidan av kroppen. </a:t>
            </a:r>
          </a:p>
          <a:p>
            <a:pPr marL="0" indent="0">
              <a:buNone/>
            </a:pPr>
            <a:r>
              <a:rPr lang="sv-SE" sz="2000" dirty="0"/>
              <a:t>Det finns olika metoder att yttre blödning, tryckförband, avsnörande förband och </a:t>
            </a:r>
            <a:r>
              <a:rPr lang="sv-SE" sz="2000" dirty="0" err="1"/>
              <a:t>skyddsförband</a:t>
            </a:r>
            <a:r>
              <a:rPr lang="sv-SE" sz="2000" dirty="0"/>
              <a:t>.</a:t>
            </a:r>
          </a:p>
        </p:txBody>
      </p:sp>
      <p:pic>
        <p:nvPicPr>
          <p:cNvPr id="4" name="Bildobjekt 3">
            <a:extLst>
              <a:ext uri="{FF2B5EF4-FFF2-40B4-BE49-F238E27FC236}">
                <a16:creationId xmlns:a16="http://schemas.microsoft.com/office/drawing/2014/main" id="{24AE49A1-9527-FA98-998B-2AF933409E00}"/>
              </a:ext>
            </a:extLst>
          </p:cNvPr>
          <p:cNvPicPr>
            <a:picLocks noChangeAspect="1"/>
          </p:cNvPicPr>
          <p:nvPr/>
        </p:nvPicPr>
        <p:blipFill>
          <a:blip r:embed="rId5"/>
          <a:stretch>
            <a:fillRect/>
          </a:stretch>
        </p:blipFill>
        <p:spPr>
          <a:xfrm>
            <a:off x="6770040" y="577299"/>
            <a:ext cx="4616865" cy="2117828"/>
          </a:xfrm>
          <a:prstGeom prst="rect">
            <a:avLst/>
          </a:prstGeom>
        </p:spPr>
      </p:pic>
    </p:spTree>
    <p:custDataLst>
      <p:tags r:id="rId1"/>
    </p:custDataLst>
    <p:extLst>
      <p:ext uri="{BB962C8B-B14F-4D97-AF65-F5344CB8AC3E}">
        <p14:creationId xmlns:p14="http://schemas.microsoft.com/office/powerpoint/2010/main" val="145207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Cirkulation</a:t>
            </a:r>
          </a:p>
        </p:txBody>
      </p:sp>
      <p:sp>
        <p:nvSpPr>
          <p:cNvPr id="34" name="Platshållare för text 33">
            <a:extLst>
              <a:ext uri="{FF2B5EF4-FFF2-40B4-BE49-F238E27FC236}">
                <a16:creationId xmlns:a16="http://schemas.microsoft.com/office/drawing/2014/main" id="{96F5F0DA-3772-6FDA-0B46-A91C7AD87711}"/>
              </a:ext>
            </a:extLst>
          </p:cNvPr>
          <p:cNvSpPr>
            <a:spLocks noGrp="1"/>
          </p:cNvSpPr>
          <p:nvPr>
            <p:ph type="body" sz="quarter" idx="18"/>
          </p:nvPr>
        </p:nvSpPr>
        <p:spPr/>
        <p:txBody>
          <a:bodyPr/>
          <a:lstStyle/>
          <a:p>
            <a:endParaRPr lang="sv-SE"/>
          </a:p>
        </p:txBody>
      </p:sp>
      <p:sp>
        <p:nvSpPr>
          <p:cNvPr id="26" name="Rektangel 25">
            <a:extLst>
              <a:ext uri="{FF2B5EF4-FFF2-40B4-BE49-F238E27FC236}">
                <a16:creationId xmlns:a16="http://schemas.microsoft.com/office/drawing/2014/main" id="{BBEBE504-341B-2EDC-996C-00C6A5ECAA93}"/>
              </a:ext>
            </a:extLst>
          </p:cNvPr>
          <p:cNvSpPr/>
          <p:nvPr/>
        </p:nvSpPr>
        <p:spPr>
          <a:xfrm>
            <a:off x="6095999" y="0"/>
            <a:ext cx="6096001" cy="3446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30" name="Bildobjekt 29">
            <a:extLst>
              <a:ext uri="{FF2B5EF4-FFF2-40B4-BE49-F238E27FC236}">
                <a16:creationId xmlns:a16="http://schemas.microsoft.com/office/drawing/2014/main" id="{D75F7D0B-6A48-5CEE-AF40-1F6CD1F55DE7}"/>
              </a:ext>
            </a:extLst>
          </p:cNvPr>
          <p:cNvPicPr>
            <a:picLocks noChangeAspect="1"/>
          </p:cNvPicPr>
          <p:nvPr/>
        </p:nvPicPr>
        <p:blipFill>
          <a:blip r:embed="rId4"/>
          <a:stretch>
            <a:fillRect/>
          </a:stretch>
        </p:blipFill>
        <p:spPr>
          <a:xfrm>
            <a:off x="7488947" y="3694680"/>
            <a:ext cx="3179053" cy="2766504"/>
          </a:xfrm>
          <a:prstGeom prst="rect">
            <a:avLst/>
          </a:prstGeom>
        </p:spPr>
      </p:pic>
      <p:sp>
        <p:nvSpPr>
          <p:cNvPr id="35" name="textruta 34">
            <a:extLst>
              <a:ext uri="{FF2B5EF4-FFF2-40B4-BE49-F238E27FC236}">
                <a16:creationId xmlns:a16="http://schemas.microsoft.com/office/drawing/2014/main" id="{F74F45EE-AB40-37D9-CC81-4EC5030A4864}"/>
              </a:ext>
            </a:extLst>
          </p:cNvPr>
          <p:cNvSpPr txBox="1"/>
          <p:nvPr/>
        </p:nvSpPr>
        <p:spPr>
          <a:xfrm>
            <a:off x="886311" y="7410845"/>
            <a:ext cx="4610813" cy="375777"/>
          </a:xfrm>
          <a:prstGeom prst="roundRect">
            <a:avLst/>
          </a:prstGeom>
          <a:solidFill>
            <a:schemeClr val="accent5"/>
          </a:solidFill>
          <a:ln w="15875">
            <a:no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stora blödningar prioriteras dessa utan undantag!</a:t>
            </a:r>
          </a:p>
        </p:txBody>
      </p:sp>
      <p:grpSp>
        <p:nvGrpSpPr>
          <p:cNvPr id="2" name="Grupp 1">
            <a:extLst>
              <a:ext uri="{FF2B5EF4-FFF2-40B4-BE49-F238E27FC236}">
                <a16:creationId xmlns:a16="http://schemas.microsoft.com/office/drawing/2014/main" id="{52448055-DCBF-6994-C1AB-FD639ED1BE5D}"/>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0459861B-5C71-9F8C-E3E2-81ABA5F34CA5}"/>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6" name="Rubrik 2">
              <a:extLst>
                <a:ext uri="{FF2B5EF4-FFF2-40B4-BE49-F238E27FC236}">
                  <a16:creationId xmlns:a16="http://schemas.microsoft.com/office/drawing/2014/main" id="{96BA4492-8BC0-7DE5-0C5C-2DBCD882BEFE}"/>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7" name="Rubrik 2">
              <a:extLst>
                <a:ext uri="{FF2B5EF4-FFF2-40B4-BE49-F238E27FC236}">
                  <a16:creationId xmlns:a16="http://schemas.microsoft.com/office/drawing/2014/main" id="{9E0B155E-383D-3E28-F175-529574E2BCA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8" name="Rubrik 2">
              <a:extLst>
                <a:ext uri="{FF2B5EF4-FFF2-40B4-BE49-F238E27FC236}">
                  <a16:creationId xmlns:a16="http://schemas.microsoft.com/office/drawing/2014/main" id="{81AAE231-18A6-4027-FBB9-E04D4AA1AF2F}"/>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5" name="Rubrik 2">
              <a:extLst>
                <a:ext uri="{FF2B5EF4-FFF2-40B4-BE49-F238E27FC236}">
                  <a16:creationId xmlns:a16="http://schemas.microsoft.com/office/drawing/2014/main" id="{8C7BABAD-7F53-5E1C-D74F-460C5D4C3068}"/>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C</a:t>
              </a:r>
            </a:p>
          </p:txBody>
        </p:sp>
        <p:sp>
          <p:nvSpPr>
            <p:cNvPr id="18" name="Rubrik 2">
              <a:extLst>
                <a:ext uri="{FF2B5EF4-FFF2-40B4-BE49-F238E27FC236}">
                  <a16:creationId xmlns:a16="http://schemas.microsoft.com/office/drawing/2014/main" id="{E0B49C07-2974-2CF7-05CE-4DB3E0F35FAC}"/>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9" name="Rubrik 2">
              <a:extLst>
                <a:ext uri="{FF2B5EF4-FFF2-40B4-BE49-F238E27FC236}">
                  <a16:creationId xmlns:a16="http://schemas.microsoft.com/office/drawing/2014/main" id="{B1E7B167-0B8D-F325-342B-4A6BA7071424}"/>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0" name="Rubrik 2">
              <a:extLst>
                <a:ext uri="{FF2B5EF4-FFF2-40B4-BE49-F238E27FC236}">
                  <a16:creationId xmlns:a16="http://schemas.microsoft.com/office/drawing/2014/main" id="{22546F51-7A8B-105B-929D-85E07818DF6F}"/>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9" name="textruta 8">
            <a:extLst>
              <a:ext uri="{FF2B5EF4-FFF2-40B4-BE49-F238E27FC236}">
                <a16:creationId xmlns:a16="http://schemas.microsoft.com/office/drawing/2014/main" id="{A350FC05-0320-9FBB-5164-39B8506575BF}"/>
              </a:ext>
            </a:extLst>
          </p:cNvPr>
          <p:cNvSpPr txBox="1"/>
          <p:nvPr/>
        </p:nvSpPr>
        <p:spPr>
          <a:xfrm>
            <a:off x="493125" y="5726246"/>
            <a:ext cx="4811704" cy="375777"/>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stora blödningar prioriteras dessa utan undantag!</a:t>
            </a:r>
          </a:p>
        </p:txBody>
      </p:sp>
      <p:sp>
        <p:nvSpPr>
          <p:cNvPr id="13" name="Platshållare för innehåll 3">
            <a:extLst>
              <a:ext uri="{FF2B5EF4-FFF2-40B4-BE49-F238E27FC236}">
                <a16:creationId xmlns:a16="http://schemas.microsoft.com/office/drawing/2014/main" id="{FF10D0A3-0A72-6484-0A66-3DD7DBD9A092}"/>
              </a:ext>
            </a:extLst>
          </p:cNvPr>
          <p:cNvSpPr>
            <a:spLocks noGrp="1"/>
          </p:cNvSpPr>
          <p:nvPr>
            <p:ph idx="1"/>
          </p:nvPr>
        </p:nvSpPr>
        <p:spPr>
          <a:xfrm>
            <a:off x="947738" y="2612010"/>
            <a:ext cx="4147200" cy="3012503"/>
          </a:xfrm>
        </p:spPr>
        <p:txBody>
          <a:bodyPr/>
          <a:lstStyle/>
          <a:p>
            <a:pPr marL="0" indent="0">
              <a:buNone/>
            </a:pPr>
            <a:r>
              <a:rPr lang="sv-SE" dirty="0"/>
              <a:t>Yttre blödningar kan tyckas lätt att hitta då det syns på utsidan av kroppen, att identifiera en inre kan däremot vara svårare. </a:t>
            </a:r>
          </a:p>
          <a:p>
            <a:pPr marL="0" indent="0">
              <a:buNone/>
            </a:pPr>
            <a:r>
              <a:rPr lang="sv-SE" sz="2000" dirty="0"/>
              <a:t>En inre blödning kan visa sig så som att man känner sig yr, orolig, ångest symtom, kall, svettig samt blåaktig hud. En inre blödning kan endast behandlas av sjukvårdspersonal.</a:t>
            </a:r>
          </a:p>
        </p:txBody>
      </p:sp>
      <p:pic>
        <p:nvPicPr>
          <p:cNvPr id="4" name="Bildobjekt 3">
            <a:extLst>
              <a:ext uri="{FF2B5EF4-FFF2-40B4-BE49-F238E27FC236}">
                <a16:creationId xmlns:a16="http://schemas.microsoft.com/office/drawing/2014/main" id="{24AE49A1-9527-FA98-998B-2AF933409E00}"/>
              </a:ext>
            </a:extLst>
          </p:cNvPr>
          <p:cNvPicPr>
            <a:picLocks noChangeAspect="1"/>
          </p:cNvPicPr>
          <p:nvPr/>
        </p:nvPicPr>
        <p:blipFill>
          <a:blip r:embed="rId5"/>
          <a:stretch>
            <a:fillRect/>
          </a:stretch>
        </p:blipFill>
        <p:spPr>
          <a:xfrm>
            <a:off x="6770040" y="577299"/>
            <a:ext cx="4616865" cy="2117828"/>
          </a:xfrm>
          <a:prstGeom prst="rect">
            <a:avLst/>
          </a:prstGeom>
        </p:spPr>
      </p:pic>
    </p:spTree>
    <p:custDataLst>
      <p:tags r:id="rId1"/>
    </p:custDataLst>
    <p:extLst>
      <p:ext uri="{BB962C8B-B14F-4D97-AF65-F5344CB8AC3E}">
        <p14:creationId xmlns:p14="http://schemas.microsoft.com/office/powerpoint/2010/main" val="3910130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objekt 24">
            <a:extLst>
              <a:ext uri="{FF2B5EF4-FFF2-40B4-BE49-F238E27FC236}">
                <a16:creationId xmlns:a16="http://schemas.microsoft.com/office/drawing/2014/main" id="{30EBAA42-1AD1-45FB-798E-7E08B485F38B}"/>
              </a:ext>
            </a:extLst>
          </p:cNvPr>
          <p:cNvPicPr>
            <a:picLocks noChangeAspect="1"/>
          </p:cNvPicPr>
          <p:nvPr/>
        </p:nvPicPr>
        <p:blipFill rotWithShape="1">
          <a:blip r:embed="rId4"/>
          <a:srcRect l="23900" t="15787" r="22203" b="4667"/>
          <a:stretch/>
        </p:blipFill>
        <p:spPr>
          <a:xfrm>
            <a:off x="6096000" y="0"/>
            <a:ext cx="6095999" cy="6858000"/>
          </a:xfrm>
          <a:prstGeom prst="rect">
            <a:avLst/>
          </a:prstGeom>
        </p:spPr>
      </p:pic>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Dysfunktion</a:t>
            </a:r>
          </a:p>
        </p:txBody>
      </p:sp>
      <p:sp>
        <p:nvSpPr>
          <p:cNvPr id="29" name="Platshållare för text 28">
            <a:extLst>
              <a:ext uri="{FF2B5EF4-FFF2-40B4-BE49-F238E27FC236}">
                <a16:creationId xmlns:a16="http://schemas.microsoft.com/office/drawing/2014/main" id="{922C84F8-9224-E754-304B-4FF36EFA8FE1}"/>
              </a:ext>
            </a:extLst>
          </p:cNvPr>
          <p:cNvSpPr>
            <a:spLocks noGrp="1"/>
          </p:cNvSpPr>
          <p:nvPr>
            <p:ph type="body" sz="quarter" idx="18"/>
          </p:nvPr>
        </p:nvSpPr>
        <p:spPr/>
        <p:txBody>
          <a:bodyPr/>
          <a:lstStyle/>
          <a:p>
            <a:endParaRPr lang="sv-SE"/>
          </a:p>
        </p:txBody>
      </p:sp>
      <p:grpSp>
        <p:nvGrpSpPr>
          <p:cNvPr id="6" name="Grupp 5">
            <a:extLst>
              <a:ext uri="{FF2B5EF4-FFF2-40B4-BE49-F238E27FC236}">
                <a16:creationId xmlns:a16="http://schemas.microsoft.com/office/drawing/2014/main" id="{D688335A-39BE-9B41-A0B0-C2CF5EBB612B}"/>
              </a:ext>
            </a:extLst>
          </p:cNvPr>
          <p:cNvGrpSpPr/>
          <p:nvPr/>
        </p:nvGrpSpPr>
        <p:grpSpPr>
          <a:xfrm>
            <a:off x="903296" y="321782"/>
            <a:ext cx="2665684" cy="477050"/>
            <a:chOff x="804279" y="280420"/>
            <a:chExt cx="2514684" cy="450027"/>
          </a:xfrm>
        </p:grpSpPr>
        <p:sp>
          <p:nvSpPr>
            <p:cNvPr id="7" name="Rektangel med rundade hörn 6">
              <a:extLst>
                <a:ext uri="{FF2B5EF4-FFF2-40B4-BE49-F238E27FC236}">
                  <a16:creationId xmlns:a16="http://schemas.microsoft.com/office/drawing/2014/main" id="{396DEE4F-0D8D-F982-8060-E8688E7655A7}"/>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8" name="Rubrik 2">
              <a:extLst>
                <a:ext uri="{FF2B5EF4-FFF2-40B4-BE49-F238E27FC236}">
                  <a16:creationId xmlns:a16="http://schemas.microsoft.com/office/drawing/2014/main" id="{0CB267AF-3CEC-CEAB-2138-CB071B1A4213}"/>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15" name="Rubrik 2">
              <a:extLst>
                <a:ext uri="{FF2B5EF4-FFF2-40B4-BE49-F238E27FC236}">
                  <a16:creationId xmlns:a16="http://schemas.microsoft.com/office/drawing/2014/main" id="{81D455CC-0DA1-A3ED-EDF6-CB3B41F507D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7" name="Rubrik 2">
              <a:extLst>
                <a:ext uri="{FF2B5EF4-FFF2-40B4-BE49-F238E27FC236}">
                  <a16:creationId xmlns:a16="http://schemas.microsoft.com/office/drawing/2014/main" id="{90E6BB40-6C91-AF6D-0988-8753757E6DDA}"/>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8" name="Rubrik 2">
              <a:extLst>
                <a:ext uri="{FF2B5EF4-FFF2-40B4-BE49-F238E27FC236}">
                  <a16:creationId xmlns:a16="http://schemas.microsoft.com/office/drawing/2014/main" id="{C0310303-5182-26A6-CE27-21D4ACBA7ADF}"/>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9" name="Rubrik 2">
              <a:extLst>
                <a:ext uri="{FF2B5EF4-FFF2-40B4-BE49-F238E27FC236}">
                  <a16:creationId xmlns:a16="http://schemas.microsoft.com/office/drawing/2014/main" id="{DC80D664-ACE5-37BA-F650-1820422693B2}"/>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D</a:t>
              </a:r>
            </a:p>
          </p:txBody>
        </p:sp>
        <p:sp>
          <p:nvSpPr>
            <p:cNvPr id="20" name="Rubrik 2">
              <a:extLst>
                <a:ext uri="{FF2B5EF4-FFF2-40B4-BE49-F238E27FC236}">
                  <a16:creationId xmlns:a16="http://schemas.microsoft.com/office/drawing/2014/main" id="{16B18214-C4C2-EED5-2F32-064AF2E9FFFE}"/>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1" name="Rubrik 2">
              <a:extLst>
                <a:ext uri="{FF2B5EF4-FFF2-40B4-BE49-F238E27FC236}">
                  <a16:creationId xmlns:a16="http://schemas.microsoft.com/office/drawing/2014/main" id="{56460722-5BB0-9F8F-DC2D-68DB6740187E}"/>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27" name="textruta 26">
            <a:extLst>
              <a:ext uri="{FF2B5EF4-FFF2-40B4-BE49-F238E27FC236}">
                <a16:creationId xmlns:a16="http://schemas.microsoft.com/office/drawing/2014/main" id="{48551AFC-4475-659C-83A1-C9742285B1F4}"/>
              </a:ext>
            </a:extLst>
          </p:cNvPr>
          <p:cNvSpPr txBox="1"/>
          <p:nvPr/>
        </p:nvSpPr>
        <p:spPr>
          <a:xfrm>
            <a:off x="903296" y="5482352"/>
            <a:ext cx="3936559" cy="699270"/>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tydlig förvirring:</a:t>
            </a:r>
          </a:p>
          <a:p>
            <a:pPr marL="0" indent="0">
              <a:buNone/>
            </a:pPr>
            <a:endParaRPr lang="sv-SE" sz="300" dirty="0">
              <a:solidFill>
                <a:schemeClr val="bg1"/>
              </a:solidFill>
              <a:latin typeface="Calibri" panose="020F0502020204030204" pitchFamily="34" charset="0"/>
              <a:cs typeface="Calibri" panose="020F0502020204030204" pitchFamily="34" charset="0"/>
            </a:endParaRPr>
          </a:p>
          <a:p>
            <a:pPr marL="0" indent="0">
              <a:buNone/>
            </a:pPr>
            <a:r>
              <a:rPr lang="sv-SE" sz="1600" b="1" dirty="0">
                <a:solidFill>
                  <a:schemeClr val="bg1"/>
                </a:solidFill>
                <a:latin typeface="Calibri" panose="020F0502020204030204" pitchFamily="34" charset="0"/>
                <a:cs typeface="Calibri" panose="020F0502020204030204" pitchFamily="34" charset="0"/>
              </a:rPr>
              <a:t>A</a:t>
            </a:r>
            <a:r>
              <a:rPr lang="sv-SE" sz="1600" dirty="0">
                <a:solidFill>
                  <a:schemeClr val="bg1"/>
                </a:solidFill>
                <a:latin typeface="Calibri" panose="020F0502020204030204" pitchFamily="34" charset="0"/>
                <a:cs typeface="Calibri" panose="020F0502020204030204" pitchFamily="34" charset="0"/>
              </a:rPr>
              <a:t>nsikte – </a:t>
            </a:r>
            <a:r>
              <a:rPr lang="sv-SE" sz="1600" b="1" dirty="0">
                <a:solidFill>
                  <a:schemeClr val="bg1"/>
                </a:solidFill>
                <a:latin typeface="Calibri" panose="020F0502020204030204" pitchFamily="34" charset="0"/>
                <a:cs typeface="Calibri" panose="020F0502020204030204" pitchFamily="34" charset="0"/>
              </a:rPr>
              <a:t>K</a:t>
            </a:r>
            <a:r>
              <a:rPr lang="sv-SE" sz="1600" dirty="0">
                <a:solidFill>
                  <a:schemeClr val="bg1"/>
                </a:solidFill>
                <a:latin typeface="Calibri" panose="020F0502020204030204" pitchFamily="34" charset="0"/>
                <a:cs typeface="Calibri" panose="020F0502020204030204" pitchFamily="34" charset="0"/>
              </a:rPr>
              <a:t>roppsdel – </a:t>
            </a:r>
            <a:r>
              <a:rPr lang="sv-SE" sz="1600" b="1" dirty="0">
                <a:solidFill>
                  <a:schemeClr val="bg1"/>
                </a:solidFill>
                <a:latin typeface="Calibri" panose="020F0502020204030204" pitchFamily="34" charset="0"/>
                <a:cs typeface="Calibri" panose="020F0502020204030204" pitchFamily="34" charset="0"/>
              </a:rPr>
              <a:t>U</a:t>
            </a:r>
            <a:r>
              <a:rPr lang="sv-SE" sz="1600" dirty="0">
                <a:solidFill>
                  <a:schemeClr val="bg1"/>
                </a:solidFill>
                <a:latin typeface="Calibri" panose="020F0502020204030204" pitchFamily="34" charset="0"/>
                <a:cs typeface="Calibri" panose="020F0502020204030204" pitchFamily="34" charset="0"/>
              </a:rPr>
              <a:t>ttal – </a:t>
            </a:r>
            <a:r>
              <a:rPr lang="sv-SE" sz="1600" b="1" dirty="0">
                <a:solidFill>
                  <a:schemeClr val="bg1"/>
                </a:solidFill>
                <a:latin typeface="Calibri" panose="020F0502020204030204" pitchFamily="34" charset="0"/>
                <a:cs typeface="Calibri" panose="020F0502020204030204" pitchFamily="34" charset="0"/>
              </a:rPr>
              <a:t>T</a:t>
            </a:r>
            <a:r>
              <a:rPr lang="sv-SE" sz="1600" dirty="0">
                <a:solidFill>
                  <a:schemeClr val="bg1"/>
                </a:solidFill>
                <a:latin typeface="Calibri" panose="020F0502020204030204" pitchFamily="34" charset="0"/>
                <a:cs typeface="Calibri" panose="020F0502020204030204" pitchFamily="34" charset="0"/>
              </a:rPr>
              <a:t>id</a:t>
            </a:r>
          </a:p>
        </p:txBody>
      </p:sp>
      <p:sp>
        <p:nvSpPr>
          <p:cNvPr id="9" name="Platshållare för innehåll 3">
            <a:extLst>
              <a:ext uri="{FF2B5EF4-FFF2-40B4-BE49-F238E27FC236}">
                <a16:creationId xmlns:a16="http://schemas.microsoft.com/office/drawing/2014/main" id="{0528F331-FF54-09BD-8A1C-919E54515B7E}"/>
              </a:ext>
            </a:extLst>
          </p:cNvPr>
          <p:cNvSpPr>
            <a:spLocks noGrp="1"/>
          </p:cNvSpPr>
          <p:nvPr>
            <p:ph idx="1"/>
          </p:nvPr>
        </p:nvSpPr>
        <p:spPr>
          <a:xfrm>
            <a:off x="947738" y="2612010"/>
            <a:ext cx="4147200" cy="3012503"/>
          </a:xfrm>
        </p:spPr>
        <p:txBody>
          <a:bodyPr/>
          <a:lstStyle/>
          <a:p>
            <a:pPr marL="0" indent="0">
              <a:buNone/>
            </a:pPr>
            <a:r>
              <a:rPr lang="sv-SE" sz="2000" dirty="0"/>
              <a:t>Dysfunktion skulle kunna förklaras med att någonting i kroppen inte fungerar som det ska. Så som att ett ben är av eller en person som inte förstår vad man säger. Vid en stroke upplevs personen ofta som förvirrad och med nedsatt kroppsfunktion. </a:t>
            </a:r>
          </a:p>
          <a:p>
            <a:pPr marL="0" indent="0">
              <a:buNone/>
            </a:pPr>
            <a:endParaRPr lang="sv-SE" dirty="0"/>
          </a:p>
          <a:p>
            <a:pPr marL="0" indent="0">
              <a:buNone/>
            </a:pPr>
            <a:endParaRPr lang="sv-SE" dirty="0"/>
          </a:p>
          <a:p>
            <a:pPr marL="0" indent="0">
              <a:buNone/>
            </a:pPr>
            <a:endParaRPr lang="sv-SE" dirty="0"/>
          </a:p>
        </p:txBody>
      </p:sp>
    </p:spTree>
    <p:custDataLst>
      <p:tags r:id="rId1"/>
    </p:custDataLst>
    <p:extLst>
      <p:ext uri="{BB962C8B-B14F-4D97-AF65-F5344CB8AC3E}">
        <p14:creationId xmlns:p14="http://schemas.microsoft.com/office/powerpoint/2010/main" val="3449150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Dysfunktion</a:t>
            </a:r>
          </a:p>
        </p:txBody>
      </p:sp>
      <p:grpSp>
        <p:nvGrpSpPr>
          <p:cNvPr id="6" name="Grupp 5">
            <a:extLst>
              <a:ext uri="{FF2B5EF4-FFF2-40B4-BE49-F238E27FC236}">
                <a16:creationId xmlns:a16="http://schemas.microsoft.com/office/drawing/2014/main" id="{D688335A-39BE-9B41-A0B0-C2CF5EBB612B}"/>
              </a:ext>
            </a:extLst>
          </p:cNvPr>
          <p:cNvGrpSpPr/>
          <p:nvPr/>
        </p:nvGrpSpPr>
        <p:grpSpPr>
          <a:xfrm>
            <a:off x="903296" y="321782"/>
            <a:ext cx="2665684" cy="477050"/>
            <a:chOff x="804279" y="280420"/>
            <a:chExt cx="2514684" cy="450027"/>
          </a:xfrm>
        </p:grpSpPr>
        <p:sp>
          <p:nvSpPr>
            <p:cNvPr id="7" name="Rektangel med rundade hörn 6">
              <a:extLst>
                <a:ext uri="{FF2B5EF4-FFF2-40B4-BE49-F238E27FC236}">
                  <a16:creationId xmlns:a16="http://schemas.microsoft.com/office/drawing/2014/main" id="{396DEE4F-0D8D-F982-8060-E8688E7655A7}"/>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8" name="Rubrik 2">
              <a:extLst>
                <a:ext uri="{FF2B5EF4-FFF2-40B4-BE49-F238E27FC236}">
                  <a16:creationId xmlns:a16="http://schemas.microsoft.com/office/drawing/2014/main" id="{0CB267AF-3CEC-CEAB-2138-CB071B1A4213}"/>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15" name="Rubrik 2">
              <a:extLst>
                <a:ext uri="{FF2B5EF4-FFF2-40B4-BE49-F238E27FC236}">
                  <a16:creationId xmlns:a16="http://schemas.microsoft.com/office/drawing/2014/main" id="{81D455CC-0DA1-A3ED-EDF6-CB3B41F507D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7" name="Rubrik 2">
              <a:extLst>
                <a:ext uri="{FF2B5EF4-FFF2-40B4-BE49-F238E27FC236}">
                  <a16:creationId xmlns:a16="http://schemas.microsoft.com/office/drawing/2014/main" id="{90E6BB40-6C91-AF6D-0988-8753757E6DDA}"/>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8" name="Rubrik 2">
              <a:extLst>
                <a:ext uri="{FF2B5EF4-FFF2-40B4-BE49-F238E27FC236}">
                  <a16:creationId xmlns:a16="http://schemas.microsoft.com/office/drawing/2014/main" id="{C0310303-5182-26A6-CE27-21D4ACBA7ADF}"/>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9" name="Rubrik 2">
              <a:extLst>
                <a:ext uri="{FF2B5EF4-FFF2-40B4-BE49-F238E27FC236}">
                  <a16:creationId xmlns:a16="http://schemas.microsoft.com/office/drawing/2014/main" id="{DC80D664-ACE5-37BA-F650-1820422693B2}"/>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D</a:t>
              </a:r>
            </a:p>
          </p:txBody>
        </p:sp>
        <p:sp>
          <p:nvSpPr>
            <p:cNvPr id="20" name="Rubrik 2">
              <a:extLst>
                <a:ext uri="{FF2B5EF4-FFF2-40B4-BE49-F238E27FC236}">
                  <a16:creationId xmlns:a16="http://schemas.microsoft.com/office/drawing/2014/main" id="{16B18214-C4C2-EED5-2F32-064AF2E9FFFE}"/>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1" name="Rubrik 2">
              <a:extLst>
                <a:ext uri="{FF2B5EF4-FFF2-40B4-BE49-F238E27FC236}">
                  <a16:creationId xmlns:a16="http://schemas.microsoft.com/office/drawing/2014/main" id="{56460722-5BB0-9F8F-DC2D-68DB6740187E}"/>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27" name="textruta 26">
            <a:extLst>
              <a:ext uri="{FF2B5EF4-FFF2-40B4-BE49-F238E27FC236}">
                <a16:creationId xmlns:a16="http://schemas.microsoft.com/office/drawing/2014/main" id="{48551AFC-4475-659C-83A1-C9742285B1F4}"/>
              </a:ext>
            </a:extLst>
          </p:cNvPr>
          <p:cNvSpPr txBox="1"/>
          <p:nvPr/>
        </p:nvSpPr>
        <p:spPr>
          <a:xfrm>
            <a:off x="903296" y="5482352"/>
            <a:ext cx="3936559" cy="699270"/>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tydlig förvirring:</a:t>
            </a:r>
          </a:p>
          <a:p>
            <a:pPr marL="0" indent="0">
              <a:buNone/>
            </a:pPr>
            <a:endParaRPr lang="sv-SE" sz="300" dirty="0">
              <a:solidFill>
                <a:schemeClr val="bg1"/>
              </a:solidFill>
              <a:latin typeface="Calibri" panose="020F0502020204030204" pitchFamily="34" charset="0"/>
              <a:cs typeface="Calibri" panose="020F0502020204030204" pitchFamily="34" charset="0"/>
            </a:endParaRPr>
          </a:p>
          <a:p>
            <a:pPr marL="0" indent="0">
              <a:buNone/>
            </a:pPr>
            <a:r>
              <a:rPr lang="sv-SE" sz="1600" b="1" dirty="0">
                <a:solidFill>
                  <a:schemeClr val="bg1"/>
                </a:solidFill>
                <a:latin typeface="Calibri" panose="020F0502020204030204" pitchFamily="34" charset="0"/>
                <a:cs typeface="Calibri" panose="020F0502020204030204" pitchFamily="34" charset="0"/>
              </a:rPr>
              <a:t>A</a:t>
            </a:r>
            <a:r>
              <a:rPr lang="sv-SE" sz="1600" dirty="0">
                <a:solidFill>
                  <a:schemeClr val="bg1"/>
                </a:solidFill>
                <a:latin typeface="Calibri" panose="020F0502020204030204" pitchFamily="34" charset="0"/>
                <a:cs typeface="Calibri" panose="020F0502020204030204" pitchFamily="34" charset="0"/>
              </a:rPr>
              <a:t>nsikte – </a:t>
            </a:r>
            <a:r>
              <a:rPr lang="sv-SE" sz="1600" b="1" dirty="0">
                <a:solidFill>
                  <a:schemeClr val="bg1"/>
                </a:solidFill>
                <a:latin typeface="Calibri" panose="020F0502020204030204" pitchFamily="34" charset="0"/>
                <a:cs typeface="Calibri" panose="020F0502020204030204" pitchFamily="34" charset="0"/>
              </a:rPr>
              <a:t>K</a:t>
            </a:r>
            <a:r>
              <a:rPr lang="sv-SE" sz="1600" dirty="0">
                <a:solidFill>
                  <a:schemeClr val="bg1"/>
                </a:solidFill>
                <a:latin typeface="Calibri" panose="020F0502020204030204" pitchFamily="34" charset="0"/>
                <a:cs typeface="Calibri" panose="020F0502020204030204" pitchFamily="34" charset="0"/>
              </a:rPr>
              <a:t>roppsdel – </a:t>
            </a:r>
            <a:r>
              <a:rPr lang="sv-SE" sz="1600" b="1" dirty="0">
                <a:solidFill>
                  <a:schemeClr val="bg1"/>
                </a:solidFill>
                <a:latin typeface="Calibri" panose="020F0502020204030204" pitchFamily="34" charset="0"/>
                <a:cs typeface="Calibri" panose="020F0502020204030204" pitchFamily="34" charset="0"/>
              </a:rPr>
              <a:t>U</a:t>
            </a:r>
            <a:r>
              <a:rPr lang="sv-SE" sz="1600" dirty="0">
                <a:solidFill>
                  <a:schemeClr val="bg1"/>
                </a:solidFill>
                <a:latin typeface="Calibri" panose="020F0502020204030204" pitchFamily="34" charset="0"/>
                <a:cs typeface="Calibri" panose="020F0502020204030204" pitchFamily="34" charset="0"/>
              </a:rPr>
              <a:t>ttal – </a:t>
            </a:r>
            <a:r>
              <a:rPr lang="sv-SE" sz="1600" b="1" dirty="0">
                <a:solidFill>
                  <a:schemeClr val="bg1"/>
                </a:solidFill>
                <a:latin typeface="Calibri" panose="020F0502020204030204" pitchFamily="34" charset="0"/>
                <a:cs typeface="Calibri" panose="020F0502020204030204" pitchFamily="34" charset="0"/>
              </a:rPr>
              <a:t>T</a:t>
            </a:r>
            <a:r>
              <a:rPr lang="sv-SE" sz="1600" dirty="0">
                <a:solidFill>
                  <a:schemeClr val="bg1"/>
                </a:solidFill>
                <a:latin typeface="Calibri" panose="020F0502020204030204" pitchFamily="34" charset="0"/>
                <a:cs typeface="Calibri" panose="020F0502020204030204" pitchFamily="34" charset="0"/>
              </a:rPr>
              <a:t>id</a:t>
            </a:r>
          </a:p>
        </p:txBody>
      </p:sp>
      <p:sp>
        <p:nvSpPr>
          <p:cNvPr id="9" name="Platshållare för innehåll 3">
            <a:extLst>
              <a:ext uri="{FF2B5EF4-FFF2-40B4-BE49-F238E27FC236}">
                <a16:creationId xmlns:a16="http://schemas.microsoft.com/office/drawing/2014/main" id="{0528F331-FF54-09BD-8A1C-919E54515B7E}"/>
              </a:ext>
            </a:extLst>
          </p:cNvPr>
          <p:cNvSpPr>
            <a:spLocks noGrp="1"/>
          </p:cNvSpPr>
          <p:nvPr>
            <p:ph idx="1"/>
          </p:nvPr>
        </p:nvSpPr>
        <p:spPr>
          <a:xfrm>
            <a:off x="947738" y="2612010"/>
            <a:ext cx="4147200" cy="3012503"/>
          </a:xfrm>
        </p:spPr>
        <p:txBody>
          <a:bodyPr/>
          <a:lstStyle/>
          <a:p>
            <a:pPr marL="0" indent="0">
              <a:buNone/>
            </a:pPr>
            <a:r>
              <a:rPr lang="sv-SE" dirty="0"/>
              <a:t>Vid misstänkt stroke görs en kontroll som kallas för AKUT-testet.</a:t>
            </a:r>
          </a:p>
          <a:p>
            <a:pPr marL="0" indent="0">
              <a:buNone/>
            </a:pPr>
            <a:r>
              <a:rPr lang="sv-SE" sz="2000" dirty="0"/>
              <a:t>Låt personen sitta bekvämt och gör testet som du hittar på nästa sida.</a:t>
            </a:r>
          </a:p>
          <a:p>
            <a:pPr marL="0" indent="0">
              <a:buNone/>
            </a:pPr>
            <a:endParaRPr lang="sv-SE" dirty="0"/>
          </a:p>
        </p:txBody>
      </p:sp>
      <p:sp>
        <p:nvSpPr>
          <p:cNvPr id="29" name="Platshållare för text 28">
            <a:extLst>
              <a:ext uri="{FF2B5EF4-FFF2-40B4-BE49-F238E27FC236}">
                <a16:creationId xmlns:a16="http://schemas.microsoft.com/office/drawing/2014/main" id="{922C84F8-9224-E754-304B-4FF36EFA8FE1}"/>
              </a:ext>
            </a:extLst>
          </p:cNvPr>
          <p:cNvSpPr>
            <a:spLocks noGrp="1"/>
          </p:cNvSpPr>
          <p:nvPr>
            <p:ph type="body" sz="quarter" idx="18"/>
          </p:nvPr>
        </p:nvSpPr>
        <p:spPr/>
        <p:txBody>
          <a:bodyPr/>
          <a:lstStyle/>
          <a:p>
            <a:endParaRPr lang="sv-SE" dirty="0"/>
          </a:p>
        </p:txBody>
      </p:sp>
      <p:pic>
        <p:nvPicPr>
          <p:cNvPr id="24" name="Bildobjekt 23">
            <a:extLst>
              <a:ext uri="{FF2B5EF4-FFF2-40B4-BE49-F238E27FC236}">
                <a16:creationId xmlns:a16="http://schemas.microsoft.com/office/drawing/2014/main" id="{3C1B9983-E57E-E00E-FA6A-6DB6922A1E48}"/>
              </a:ext>
            </a:extLst>
          </p:cNvPr>
          <p:cNvPicPr>
            <a:picLocks noChangeAspect="1"/>
          </p:cNvPicPr>
          <p:nvPr/>
        </p:nvPicPr>
        <p:blipFill>
          <a:blip r:embed="rId4"/>
          <a:stretch>
            <a:fillRect/>
          </a:stretch>
        </p:blipFill>
        <p:spPr>
          <a:xfrm>
            <a:off x="6880038" y="3526971"/>
            <a:ext cx="4495800" cy="2374900"/>
          </a:xfrm>
          <a:prstGeom prst="rect">
            <a:avLst/>
          </a:prstGeom>
        </p:spPr>
      </p:pic>
      <p:pic>
        <p:nvPicPr>
          <p:cNvPr id="28" name="Bildobjekt 27" descr="En bild som visar Människoansikte, person, klädsel, person&#10;&#10;Automatiskt genererad beskrivning">
            <a:extLst>
              <a:ext uri="{FF2B5EF4-FFF2-40B4-BE49-F238E27FC236}">
                <a16:creationId xmlns:a16="http://schemas.microsoft.com/office/drawing/2014/main" id="{4B012BDE-A423-EC67-5B56-073B3641A756}"/>
              </a:ext>
            </a:extLst>
          </p:cNvPr>
          <p:cNvPicPr>
            <a:picLocks noChangeAspect="1"/>
          </p:cNvPicPr>
          <p:nvPr/>
        </p:nvPicPr>
        <p:blipFill rotWithShape="1">
          <a:blip r:embed="rId5">
            <a:extLst>
              <a:ext uri="{28A0092B-C50C-407E-A947-70E740481C1C}">
                <a14:useLocalDpi xmlns:a14="http://schemas.microsoft.com/office/drawing/2010/main" val="0"/>
              </a:ext>
            </a:extLst>
          </a:blip>
          <a:srcRect t="-290" r="148" b="1"/>
          <a:stretch/>
        </p:blipFill>
        <p:spPr>
          <a:xfrm>
            <a:off x="6096000" y="-544286"/>
            <a:ext cx="7293429" cy="3863051"/>
          </a:xfrm>
          <a:prstGeom prst="rect">
            <a:avLst/>
          </a:prstGeom>
        </p:spPr>
      </p:pic>
    </p:spTree>
    <p:custDataLst>
      <p:tags r:id="rId1"/>
    </p:custDataLst>
    <p:extLst>
      <p:ext uri="{BB962C8B-B14F-4D97-AF65-F5344CB8AC3E}">
        <p14:creationId xmlns:p14="http://schemas.microsoft.com/office/powerpoint/2010/main" val="379317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9407057-C4D3-B2FA-014E-5E31AE3ECC18}"/>
              </a:ext>
            </a:extLst>
          </p:cNvPr>
          <p:cNvSpPr/>
          <p:nvPr/>
        </p:nvSpPr>
        <p:spPr>
          <a:xfrm>
            <a:off x="6089801" y="-1"/>
            <a:ext cx="6102200" cy="388494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55B6EDF1-94ED-C82E-59EC-FB866DF5698E}"/>
              </a:ext>
            </a:extLst>
          </p:cNvPr>
          <p:cNvSpPr/>
          <p:nvPr/>
        </p:nvSpPr>
        <p:spPr>
          <a:xfrm>
            <a:off x="6089801" y="3428999"/>
            <a:ext cx="6102200" cy="3875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ktangel 14">
            <a:extLst>
              <a:ext uri="{FF2B5EF4-FFF2-40B4-BE49-F238E27FC236}">
                <a16:creationId xmlns:a16="http://schemas.microsoft.com/office/drawing/2014/main" id="{5C0E113A-BE26-80F6-1558-733F692C6E2C}"/>
              </a:ext>
            </a:extLst>
          </p:cNvPr>
          <p:cNvSpPr/>
          <p:nvPr/>
        </p:nvSpPr>
        <p:spPr>
          <a:xfrm>
            <a:off x="-6201" y="0"/>
            <a:ext cx="6096002" cy="3884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ktangel 3">
            <a:extLst>
              <a:ext uri="{FF2B5EF4-FFF2-40B4-BE49-F238E27FC236}">
                <a16:creationId xmlns:a16="http://schemas.microsoft.com/office/drawing/2014/main" id="{33C29751-B702-FC46-1A95-5068056BB6AC}"/>
              </a:ext>
            </a:extLst>
          </p:cNvPr>
          <p:cNvSpPr/>
          <p:nvPr/>
        </p:nvSpPr>
        <p:spPr>
          <a:xfrm>
            <a:off x="-6200" y="3428999"/>
            <a:ext cx="6102200" cy="39449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Platshållare för text 5">
            <a:extLst>
              <a:ext uri="{FF2B5EF4-FFF2-40B4-BE49-F238E27FC236}">
                <a16:creationId xmlns:a16="http://schemas.microsoft.com/office/drawing/2014/main" id="{452F62A0-82A2-2DBF-85C6-6D9C3C90F298}"/>
              </a:ext>
            </a:extLst>
          </p:cNvPr>
          <p:cNvSpPr>
            <a:spLocks noGrp="1"/>
          </p:cNvSpPr>
          <p:nvPr>
            <p:ph type="body" sz="quarter" idx="16"/>
          </p:nvPr>
        </p:nvSpPr>
        <p:spPr>
          <a:xfrm>
            <a:off x="4117374" y="7452136"/>
            <a:ext cx="4147200" cy="8052672"/>
          </a:xfrm>
        </p:spPr>
        <p:txBody>
          <a:bodyPr/>
          <a:lstStyle/>
          <a:p>
            <a:pPr marL="0" indent="0">
              <a:buNone/>
            </a:pPr>
            <a:endParaRPr lang="sv-SE" sz="1800" b="0" i="0" u="none" strike="noStrike" baseline="0" dirty="0">
              <a:latin typeface="Museo 500"/>
            </a:endParaRPr>
          </a:p>
          <a:p>
            <a:pPr marL="0" indent="0">
              <a:buNone/>
            </a:pPr>
            <a:r>
              <a:rPr lang="sv-SE" sz="1800" b="1" i="0" u="none" strike="noStrike" baseline="0" dirty="0">
                <a:latin typeface="Museo 700"/>
              </a:rPr>
              <a:t>Ansikte: </a:t>
            </a:r>
            <a:endParaRPr lang="sv-SE" sz="1800" b="0" i="0" u="none" strike="noStrike" baseline="0" dirty="0">
              <a:latin typeface="Museo 700"/>
            </a:endParaRPr>
          </a:p>
          <a:p>
            <a:pPr marL="0" indent="0">
              <a:buNone/>
            </a:pPr>
            <a:r>
              <a:rPr lang="sv-SE" sz="1800" b="0" i="0" u="none" strike="noStrike" baseline="0" dirty="0">
                <a:latin typeface="Work Sans" panose="020B0604020202020204" pitchFamily="2" charset="0"/>
              </a:rPr>
              <a:t>Le och visa tänderna. Hänger mungipan? </a:t>
            </a:r>
          </a:p>
          <a:p>
            <a:pPr marL="0" indent="0">
              <a:buNone/>
            </a:pPr>
            <a:r>
              <a:rPr lang="sv-SE" sz="1800" b="0" i="0" u="none" strike="noStrike" baseline="0" dirty="0">
                <a:latin typeface="Work Sans Medium" pitchFamily="2" charset="0"/>
              </a:rPr>
              <a:t>→ LARMA 112 </a:t>
            </a:r>
          </a:p>
          <a:p>
            <a:pPr marL="0" indent="0">
              <a:buNone/>
            </a:pPr>
            <a:r>
              <a:rPr lang="sv-SE" sz="1800" b="1" i="0" u="none" strike="noStrike" baseline="0" dirty="0">
                <a:latin typeface="Museo 700"/>
              </a:rPr>
              <a:t>Kroppsdel: </a:t>
            </a:r>
            <a:endParaRPr lang="sv-SE" sz="1800" b="0" i="0" u="none" strike="noStrike" baseline="0" dirty="0">
              <a:latin typeface="Museo 700"/>
            </a:endParaRPr>
          </a:p>
          <a:p>
            <a:pPr marL="0" indent="0">
              <a:buNone/>
            </a:pPr>
            <a:r>
              <a:rPr lang="sv-SE" sz="1800" b="0" i="0" u="none" strike="noStrike" baseline="0" dirty="0">
                <a:latin typeface="Work Sans" panose="020B0604020202020204" pitchFamily="2" charset="0"/>
              </a:rPr>
              <a:t>Förlamning i en arm? Lyft armarna och håll kvar i 10 sekunder. </a:t>
            </a:r>
          </a:p>
          <a:p>
            <a:pPr marL="0" indent="0">
              <a:buNone/>
            </a:pPr>
            <a:r>
              <a:rPr lang="sv-SE" sz="1800" b="0" i="0" u="none" strike="noStrike" baseline="0" dirty="0">
                <a:latin typeface="Work Sans Medium" pitchFamily="2" charset="0"/>
              </a:rPr>
              <a:t>→ LARMA 112 </a:t>
            </a:r>
          </a:p>
          <a:p>
            <a:pPr marL="0" indent="0">
              <a:buNone/>
            </a:pPr>
            <a:r>
              <a:rPr lang="sv-SE" sz="1800" b="1" i="0" u="none" strike="noStrike" baseline="0" dirty="0">
                <a:latin typeface="Museo 700"/>
              </a:rPr>
              <a:t>Uttal: </a:t>
            </a:r>
            <a:endParaRPr lang="sv-SE" sz="1800" b="0" i="0" u="none" strike="noStrike" baseline="0" dirty="0">
              <a:latin typeface="Museo 700"/>
            </a:endParaRPr>
          </a:p>
          <a:p>
            <a:pPr marL="0" indent="0">
              <a:buNone/>
            </a:pPr>
            <a:r>
              <a:rPr lang="sv-SE" sz="1800" b="0" i="0" u="none" strike="noStrike" baseline="0" dirty="0">
                <a:latin typeface="Work Sans" panose="020B0604020202020204" pitchFamily="2" charset="0"/>
              </a:rPr>
              <a:t>Säg meningen: det är vackert väder idag. Talar personen sluddrigt? </a:t>
            </a:r>
          </a:p>
          <a:p>
            <a:pPr marL="0" indent="0">
              <a:buNone/>
            </a:pPr>
            <a:r>
              <a:rPr lang="sv-SE" sz="1800" b="0" i="0" u="none" strike="noStrike" baseline="0" dirty="0">
                <a:latin typeface="Work Sans Medium" pitchFamily="2" charset="0"/>
              </a:rPr>
              <a:t>→ LARMA 112 </a:t>
            </a:r>
          </a:p>
          <a:p>
            <a:pPr marL="0" indent="0">
              <a:buNone/>
            </a:pPr>
            <a:r>
              <a:rPr lang="sv-SE" sz="1800" b="1" i="0" u="none" strike="noStrike" baseline="0" dirty="0">
                <a:latin typeface="Museo 700"/>
              </a:rPr>
              <a:t>Tid: </a:t>
            </a:r>
            <a:endParaRPr lang="sv-SE" sz="1800" b="0" i="0" u="none" strike="noStrike" baseline="0" dirty="0">
              <a:latin typeface="Museo 700"/>
            </a:endParaRPr>
          </a:p>
          <a:p>
            <a:pPr marL="0" indent="0">
              <a:buNone/>
            </a:pPr>
            <a:r>
              <a:rPr lang="sv-SE" sz="1800" b="0" i="0" u="none" strike="noStrike" baseline="0" dirty="0">
                <a:latin typeface="Work Sans" panose="020B0604020202020204" pitchFamily="2" charset="0"/>
              </a:rPr>
              <a:t>Symptomen kommer plötsligt och måste behandlas snabbt. </a:t>
            </a:r>
          </a:p>
          <a:p>
            <a:pPr marL="0" indent="0">
              <a:buNone/>
            </a:pPr>
            <a:r>
              <a:rPr lang="sv-SE" sz="1800" b="0" i="0" u="none" strike="noStrike" baseline="0" dirty="0">
                <a:latin typeface="Work Sans Medium" pitchFamily="2" charset="0"/>
              </a:rPr>
              <a:t>→ LARMA 112 </a:t>
            </a:r>
            <a:endParaRPr lang="sv-SE" dirty="0"/>
          </a:p>
        </p:txBody>
      </p:sp>
      <p:pic>
        <p:nvPicPr>
          <p:cNvPr id="9" name="Bildobjekt 8">
            <a:extLst>
              <a:ext uri="{FF2B5EF4-FFF2-40B4-BE49-F238E27FC236}">
                <a16:creationId xmlns:a16="http://schemas.microsoft.com/office/drawing/2014/main" id="{71BBFDF3-BA82-8196-F297-65097005BFD1}"/>
              </a:ext>
            </a:extLst>
          </p:cNvPr>
          <p:cNvPicPr>
            <a:picLocks noChangeAspect="1"/>
          </p:cNvPicPr>
          <p:nvPr/>
        </p:nvPicPr>
        <p:blipFill rotWithShape="1">
          <a:blip r:embed="rId4"/>
          <a:srcRect l="16908" t="-6659" r="22189" b="22836"/>
          <a:stretch/>
        </p:blipFill>
        <p:spPr>
          <a:xfrm>
            <a:off x="-6200" y="-295468"/>
            <a:ext cx="2975904" cy="3719160"/>
          </a:xfrm>
          <a:prstGeom prst="rect">
            <a:avLst/>
          </a:prstGeom>
        </p:spPr>
      </p:pic>
      <p:pic>
        <p:nvPicPr>
          <p:cNvPr id="5" name="Bildobjekt 4">
            <a:extLst>
              <a:ext uri="{FF2B5EF4-FFF2-40B4-BE49-F238E27FC236}">
                <a16:creationId xmlns:a16="http://schemas.microsoft.com/office/drawing/2014/main" id="{F7FA2C08-EA71-B11B-DF78-4CC09E139F9B}"/>
              </a:ext>
            </a:extLst>
          </p:cNvPr>
          <p:cNvPicPr>
            <a:picLocks noChangeAspect="1"/>
          </p:cNvPicPr>
          <p:nvPr/>
        </p:nvPicPr>
        <p:blipFill>
          <a:blip r:embed="rId5"/>
          <a:stretch>
            <a:fillRect/>
          </a:stretch>
        </p:blipFill>
        <p:spPr>
          <a:xfrm>
            <a:off x="10231610" y="4571390"/>
            <a:ext cx="1456675" cy="1862463"/>
          </a:xfrm>
          <a:prstGeom prst="rect">
            <a:avLst/>
          </a:prstGeom>
        </p:spPr>
      </p:pic>
      <p:pic>
        <p:nvPicPr>
          <p:cNvPr id="8" name="Bildobjekt 7">
            <a:extLst>
              <a:ext uri="{FF2B5EF4-FFF2-40B4-BE49-F238E27FC236}">
                <a16:creationId xmlns:a16="http://schemas.microsoft.com/office/drawing/2014/main" id="{71240A11-BDBF-9704-653A-EE5ACF157C54}"/>
              </a:ext>
            </a:extLst>
          </p:cNvPr>
          <p:cNvPicPr>
            <a:picLocks noChangeAspect="1"/>
          </p:cNvPicPr>
          <p:nvPr/>
        </p:nvPicPr>
        <p:blipFill>
          <a:blip r:embed="rId6"/>
          <a:stretch>
            <a:fillRect/>
          </a:stretch>
        </p:blipFill>
        <p:spPr>
          <a:xfrm>
            <a:off x="176011" y="4068744"/>
            <a:ext cx="3195005" cy="3305177"/>
          </a:xfrm>
          <a:prstGeom prst="rect">
            <a:avLst/>
          </a:prstGeom>
        </p:spPr>
      </p:pic>
      <p:pic>
        <p:nvPicPr>
          <p:cNvPr id="12" name="Bildobjekt 11" descr="En bild som visar text, vektorgrafik&#10;&#10;Automatiskt genererad beskrivning">
            <a:extLst>
              <a:ext uri="{FF2B5EF4-FFF2-40B4-BE49-F238E27FC236}">
                <a16:creationId xmlns:a16="http://schemas.microsoft.com/office/drawing/2014/main" id="{90E39DFD-38BE-B04D-03F0-C37DD77687FE}"/>
              </a:ext>
            </a:extLst>
          </p:cNvPr>
          <p:cNvPicPr>
            <a:picLocks noChangeAspect="1"/>
          </p:cNvPicPr>
          <p:nvPr/>
        </p:nvPicPr>
        <p:blipFill>
          <a:blip r:embed="rId7"/>
          <a:stretch>
            <a:fillRect/>
          </a:stretch>
        </p:blipFill>
        <p:spPr>
          <a:xfrm>
            <a:off x="10071818" y="183798"/>
            <a:ext cx="1776257" cy="3884947"/>
          </a:xfrm>
          <a:prstGeom prst="rect">
            <a:avLst/>
          </a:prstGeom>
        </p:spPr>
      </p:pic>
      <p:sp>
        <p:nvSpPr>
          <p:cNvPr id="11" name="textruta 10">
            <a:extLst>
              <a:ext uri="{FF2B5EF4-FFF2-40B4-BE49-F238E27FC236}">
                <a16:creationId xmlns:a16="http://schemas.microsoft.com/office/drawing/2014/main" id="{2333DA3D-0D38-DE24-48F9-90D26D379CE3}"/>
              </a:ext>
            </a:extLst>
          </p:cNvPr>
          <p:cNvSpPr txBox="1"/>
          <p:nvPr/>
        </p:nvSpPr>
        <p:spPr>
          <a:xfrm>
            <a:off x="3553706" y="1387607"/>
            <a:ext cx="1695383" cy="1200329"/>
          </a:xfrm>
          <a:prstGeom prst="rect">
            <a:avLst/>
          </a:prstGeom>
          <a:noFill/>
        </p:spPr>
        <p:txBody>
          <a:bodyPr wrap="square" rtlCol="0">
            <a:spAutoFit/>
          </a:bodyPr>
          <a:lstStyle/>
          <a:p>
            <a:pPr marL="0" indent="0">
              <a:buNone/>
            </a:pPr>
            <a:r>
              <a:rPr lang="sv-SE" sz="1800" b="1" i="0" u="none" strike="noStrike" baseline="0" dirty="0">
                <a:solidFill>
                  <a:schemeClr val="bg1"/>
                </a:solidFill>
                <a:latin typeface="Museo 700"/>
              </a:rPr>
              <a:t>Ansikte: </a:t>
            </a:r>
            <a:endParaRPr lang="sv-SE" sz="1800" b="0" i="0" u="none" strike="noStrike" baseline="0" dirty="0">
              <a:solidFill>
                <a:schemeClr val="bg1"/>
              </a:solidFill>
              <a:latin typeface="Museo 700"/>
            </a:endParaRPr>
          </a:p>
          <a:p>
            <a:pPr marL="0" indent="0">
              <a:buNone/>
            </a:pPr>
            <a:r>
              <a:rPr lang="sv-SE" sz="1800" b="0" i="0" u="none" strike="noStrike" baseline="0" dirty="0">
                <a:solidFill>
                  <a:schemeClr val="bg1"/>
                </a:solidFill>
                <a:latin typeface="Work Sans" panose="020B0604020202020204" pitchFamily="2" charset="0"/>
              </a:rPr>
              <a:t>Le och visa tänderna</a:t>
            </a:r>
            <a:endParaRPr lang="sv-SE" sz="1800" b="0" i="0" u="none" strike="noStrike" baseline="0" dirty="0">
              <a:solidFill>
                <a:schemeClr val="bg1"/>
              </a:solidFill>
              <a:latin typeface="Work Sans Medium" pitchFamily="2" charset="0"/>
            </a:endParaRPr>
          </a:p>
          <a:p>
            <a:endParaRPr lang="sv-SE" dirty="0">
              <a:solidFill>
                <a:schemeClr val="bg1"/>
              </a:solidFill>
            </a:endParaRPr>
          </a:p>
        </p:txBody>
      </p:sp>
      <p:sp>
        <p:nvSpPr>
          <p:cNvPr id="13" name="textruta 12">
            <a:extLst>
              <a:ext uri="{FF2B5EF4-FFF2-40B4-BE49-F238E27FC236}">
                <a16:creationId xmlns:a16="http://schemas.microsoft.com/office/drawing/2014/main" id="{13B29424-1B8A-C416-C768-8C319C6D8D9C}"/>
              </a:ext>
            </a:extLst>
          </p:cNvPr>
          <p:cNvSpPr txBox="1"/>
          <p:nvPr/>
        </p:nvSpPr>
        <p:spPr>
          <a:xfrm>
            <a:off x="7426896" y="1387607"/>
            <a:ext cx="2638723" cy="923330"/>
          </a:xfrm>
          <a:prstGeom prst="rect">
            <a:avLst/>
          </a:prstGeom>
          <a:noFill/>
        </p:spPr>
        <p:txBody>
          <a:bodyPr wrap="square" rtlCol="0">
            <a:spAutoFit/>
          </a:bodyPr>
          <a:lstStyle/>
          <a:p>
            <a:pPr marL="0" indent="0">
              <a:buNone/>
            </a:pPr>
            <a:r>
              <a:rPr lang="sv-SE" sz="1800" b="1" i="0" u="none" strike="noStrike" baseline="0" dirty="0">
                <a:latin typeface="Museo 700"/>
              </a:rPr>
              <a:t>Kroppsdel: </a:t>
            </a:r>
            <a:endParaRPr lang="sv-SE" sz="1800" b="0" i="0" u="none" strike="noStrike" baseline="0" dirty="0">
              <a:latin typeface="Museo 700"/>
            </a:endParaRPr>
          </a:p>
          <a:p>
            <a:pPr marL="0" indent="0">
              <a:buNone/>
            </a:pPr>
            <a:r>
              <a:rPr lang="sv-SE" sz="1800" b="0" i="0" u="none" strike="noStrike" baseline="0" dirty="0">
                <a:latin typeface="Work Sans" panose="020B0604020202020204" pitchFamily="2" charset="0"/>
              </a:rPr>
              <a:t>Lyft armarna och håll kvar i 10 sekunder.</a:t>
            </a:r>
          </a:p>
        </p:txBody>
      </p:sp>
      <p:sp>
        <p:nvSpPr>
          <p:cNvPr id="14" name="textruta 13">
            <a:extLst>
              <a:ext uri="{FF2B5EF4-FFF2-40B4-BE49-F238E27FC236}">
                <a16:creationId xmlns:a16="http://schemas.microsoft.com/office/drawing/2014/main" id="{5ACD97E4-2215-C19E-3ADA-986FAE02F359}"/>
              </a:ext>
            </a:extLst>
          </p:cNvPr>
          <p:cNvSpPr txBox="1"/>
          <p:nvPr/>
        </p:nvSpPr>
        <p:spPr>
          <a:xfrm>
            <a:off x="3553227" y="4905191"/>
            <a:ext cx="1938836" cy="923330"/>
          </a:xfrm>
          <a:prstGeom prst="rect">
            <a:avLst/>
          </a:prstGeom>
          <a:noFill/>
        </p:spPr>
        <p:txBody>
          <a:bodyPr wrap="square" rtlCol="0">
            <a:spAutoFit/>
          </a:bodyPr>
          <a:lstStyle/>
          <a:p>
            <a:pPr marL="0" indent="0">
              <a:buNone/>
            </a:pPr>
            <a:r>
              <a:rPr lang="sv-SE" sz="1800" b="1" i="0" u="none" strike="noStrike" baseline="0" dirty="0">
                <a:latin typeface="Museo 700"/>
              </a:rPr>
              <a:t>Uttal: </a:t>
            </a:r>
            <a:endParaRPr lang="sv-SE" sz="1800" b="0" i="0" u="none" strike="noStrike" baseline="0" dirty="0">
              <a:latin typeface="Museo 700"/>
            </a:endParaRPr>
          </a:p>
          <a:p>
            <a:pPr marL="0" indent="0">
              <a:buNone/>
            </a:pPr>
            <a:r>
              <a:rPr lang="sv-SE" sz="1800" b="0" i="0" u="none" strike="noStrike" baseline="0" dirty="0">
                <a:latin typeface="Work Sans" panose="020B0604020202020204" pitchFamily="2" charset="0"/>
              </a:rPr>
              <a:t>Talar personen sluddrigt? </a:t>
            </a:r>
          </a:p>
        </p:txBody>
      </p:sp>
      <p:sp>
        <p:nvSpPr>
          <p:cNvPr id="16" name="textruta 15">
            <a:extLst>
              <a:ext uri="{FF2B5EF4-FFF2-40B4-BE49-F238E27FC236}">
                <a16:creationId xmlns:a16="http://schemas.microsoft.com/office/drawing/2014/main" id="{B63128C2-7A4A-6813-7F32-4F87A6D9DFC0}"/>
              </a:ext>
            </a:extLst>
          </p:cNvPr>
          <p:cNvSpPr txBox="1"/>
          <p:nvPr/>
        </p:nvSpPr>
        <p:spPr>
          <a:xfrm>
            <a:off x="7426896" y="5043690"/>
            <a:ext cx="1695383" cy="646331"/>
          </a:xfrm>
          <a:prstGeom prst="rect">
            <a:avLst/>
          </a:prstGeom>
          <a:noFill/>
        </p:spPr>
        <p:txBody>
          <a:bodyPr wrap="square" rtlCol="0">
            <a:spAutoFit/>
          </a:bodyPr>
          <a:lstStyle/>
          <a:p>
            <a:pPr marL="0" indent="0">
              <a:buNone/>
            </a:pPr>
            <a:r>
              <a:rPr lang="sv-SE" sz="1800" b="1" i="0" u="none" strike="noStrike" baseline="0" dirty="0">
                <a:solidFill>
                  <a:schemeClr val="bg1"/>
                </a:solidFill>
                <a:latin typeface="Museo 700"/>
              </a:rPr>
              <a:t>Tid: </a:t>
            </a:r>
            <a:endParaRPr lang="sv-SE" sz="1800" b="0" i="0" u="none" strike="noStrike" baseline="0" dirty="0">
              <a:solidFill>
                <a:schemeClr val="bg1"/>
              </a:solidFill>
              <a:latin typeface="Museo 700"/>
            </a:endParaRPr>
          </a:p>
          <a:p>
            <a:pPr marL="0" indent="0">
              <a:buNone/>
            </a:pPr>
            <a:r>
              <a:rPr lang="sv-SE" sz="1800" b="0" i="0" u="none" strike="noStrike" baseline="0" dirty="0">
                <a:solidFill>
                  <a:schemeClr val="bg1"/>
                </a:solidFill>
                <a:latin typeface="Work Sans" panose="020B0604020202020204" pitchFamily="2" charset="0"/>
              </a:rPr>
              <a:t>Larma 112</a:t>
            </a:r>
          </a:p>
        </p:txBody>
      </p:sp>
    </p:spTree>
    <p:custDataLst>
      <p:tags r:id="rId1"/>
    </p:custDataLst>
    <p:extLst>
      <p:ext uri="{BB962C8B-B14F-4D97-AF65-F5344CB8AC3E}">
        <p14:creationId xmlns:p14="http://schemas.microsoft.com/office/powerpoint/2010/main" val="6698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77BE1E-3EFD-5FD3-D14A-1B25ACA03115}"/>
              </a:ext>
            </a:extLst>
          </p:cNvPr>
          <p:cNvSpPr>
            <a:spLocks noGrp="1"/>
          </p:cNvSpPr>
          <p:nvPr>
            <p:ph type="ctrTitle"/>
          </p:nvPr>
        </p:nvSpPr>
        <p:spPr/>
        <p:txBody>
          <a:bodyPr/>
          <a:lstStyle/>
          <a:p>
            <a:r>
              <a:rPr lang="sv-SE" dirty="0"/>
              <a:t>Bedömningsmodellen: L-ABCDE</a:t>
            </a:r>
          </a:p>
        </p:txBody>
      </p:sp>
      <p:sp>
        <p:nvSpPr>
          <p:cNvPr id="3" name="Underrubrik 2">
            <a:extLst>
              <a:ext uri="{FF2B5EF4-FFF2-40B4-BE49-F238E27FC236}">
                <a16:creationId xmlns:a16="http://schemas.microsoft.com/office/drawing/2014/main" id="{D51D2BAE-B256-6568-533F-5D43BD0224D5}"/>
              </a:ext>
            </a:extLst>
          </p:cNvPr>
          <p:cNvSpPr>
            <a:spLocks noGrp="1"/>
          </p:cNvSpPr>
          <p:nvPr>
            <p:ph type="subTitle" idx="1"/>
          </p:nvPr>
        </p:nvSpPr>
        <p:spPr>
          <a:xfrm>
            <a:off x="1523999" y="3602038"/>
            <a:ext cx="6074979" cy="1655762"/>
          </a:xfrm>
        </p:spPr>
        <p:txBody>
          <a:bodyPr/>
          <a:lstStyle/>
          <a:p>
            <a:r>
              <a:rPr lang="sv-SE" dirty="0"/>
              <a:t>Bedömningsmodellen är framtagen för att man på ett systematiskt sätt snabbt ska kunna bedöma vad för hjälp den drabbade är i behov av.</a:t>
            </a:r>
          </a:p>
          <a:p>
            <a:endParaRPr lang="sv-SE" dirty="0"/>
          </a:p>
          <a:p>
            <a:endParaRPr lang="sv-SE" dirty="0"/>
          </a:p>
          <a:p>
            <a:endParaRPr lang="sv-SE" dirty="0"/>
          </a:p>
          <a:p>
            <a:endParaRPr lang="sv-SE" dirty="0"/>
          </a:p>
        </p:txBody>
      </p:sp>
    </p:spTree>
    <p:custDataLst>
      <p:tags r:id="rId1"/>
    </p:custDataLst>
    <p:extLst>
      <p:ext uri="{BB962C8B-B14F-4D97-AF65-F5344CB8AC3E}">
        <p14:creationId xmlns:p14="http://schemas.microsoft.com/office/powerpoint/2010/main" val="1715712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29" descr="En bild som visar person, utomhus, väg&#10;&#10;Automatiskt genererad beskrivning">
            <a:extLst>
              <a:ext uri="{FF2B5EF4-FFF2-40B4-BE49-F238E27FC236}">
                <a16:creationId xmlns:a16="http://schemas.microsoft.com/office/drawing/2014/main" id="{1119468F-1EFB-B9C5-6B29-4F1751FCFA40}"/>
              </a:ext>
            </a:extLst>
          </p:cNvPr>
          <p:cNvPicPr>
            <a:picLocks noGrp="1" noChangeAspect="1"/>
          </p:cNvPicPr>
          <p:nvPr>
            <p:ph type="pic" sz="quarter" idx="15"/>
          </p:nvPr>
        </p:nvPicPr>
        <p:blipFill rotWithShape="1">
          <a:blip r:embed="rId4"/>
          <a:srcRect l="32067" t="5225" r="17935" b="19709"/>
          <a:stretch/>
        </p:blipFill>
        <p:spPr>
          <a:xfrm>
            <a:off x="6096000" y="0"/>
            <a:ext cx="6096000" cy="6858000"/>
          </a:xfrm>
        </p:spPr>
      </p:pic>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Exponering</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7" y="2612010"/>
            <a:ext cx="4475909" cy="3012503"/>
          </a:xfrm>
        </p:spPr>
        <p:txBody>
          <a:bodyPr/>
          <a:lstStyle/>
          <a:p>
            <a:pPr marL="0" indent="0">
              <a:buNone/>
            </a:pPr>
            <a:r>
              <a:rPr lang="sv-SE" sz="2000" dirty="0"/>
              <a:t>Exponering är den avslutande bokstaven i bedömningsmodellen. En punkt som ofta glöms bort men som kan ha en stor betydelse för utgången. Även om vi som är friska kan uppleva det som varmt blir en person som ligger på marken lätt nedkyld. Likväl som en person som drabbats av värmeslag behöver svalka.</a:t>
            </a:r>
          </a:p>
        </p:txBody>
      </p:sp>
      <p:sp>
        <p:nvSpPr>
          <p:cNvPr id="6" name="Platshållare för text 5">
            <a:extLst>
              <a:ext uri="{FF2B5EF4-FFF2-40B4-BE49-F238E27FC236}">
                <a16:creationId xmlns:a16="http://schemas.microsoft.com/office/drawing/2014/main" id="{A7594CCC-3352-A12F-9183-DDEE388C9950}"/>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6827C406-3335-8B29-2EE1-BD253B3408E1}"/>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53F92647-CBBC-FEFB-A2FC-0B284E34447F}"/>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7" name="Rubrik 2">
              <a:extLst>
                <a:ext uri="{FF2B5EF4-FFF2-40B4-BE49-F238E27FC236}">
                  <a16:creationId xmlns:a16="http://schemas.microsoft.com/office/drawing/2014/main" id="{CEF60C36-6099-B3E7-8B11-2231DA792209}"/>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8" name="Rubrik 2">
              <a:extLst>
                <a:ext uri="{FF2B5EF4-FFF2-40B4-BE49-F238E27FC236}">
                  <a16:creationId xmlns:a16="http://schemas.microsoft.com/office/drawing/2014/main" id="{4799AA05-350E-3694-8E0B-81CE005429E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5" name="Rubrik 2">
              <a:extLst>
                <a:ext uri="{FF2B5EF4-FFF2-40B4-BE49-F238E27FC236}">
                  <a16:creationId xmlns:a16="http://schemas.microsoft.com/office/drawing/2014/main" id="{AB85C053-5AAE-1E67-B31E-C6375B124482}"/>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7" name="Rubrik 2">
              <a:extLst>
                <a:ext uri="{FF2B5EF4-FFF2-40B4-BE49-F238E27FC236}">
                  <a16:creationId xmlns:a16="http://schemas.microsoft.com/office/drawing/2014/main" id="{92D96335-DF93-A76A-3CA9-10B2A908E0A1}"/>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8" name="Rubrik 2">
              <a:extLst>
                <a:ext uri="{FF2B5EF4-FFF2-40B4-BE49-F238E27FC236}">
                  <a16:creationId xmlns:a16="http://schemas.microsoft.com/office/drawing/2014/main" id="{FA8CA0C9-07EC-A045-E854-6F1A0F7E9C5F}"/>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9" name="Rubrik 2">
              <a:extLst>
                <a:ext uri="{FF2B5EF4-FFF2-40B4-BE49-F238E27FC236}">
                  <a16:creationId xmlns:a16="http://schemas.microsoft.com/office/drawing/2014/main" id="{468E51C2-57B0-F86F-B66B-276BE4BE981E}"/>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E</a:t>
              </a:r>
            </a:p>
          </p:txBody>
        </p:sp>
        <p:sp>
          <p:nvSpPr>
            <p:cNvPr id="20" name="Rubrik 2">
              <a:extLst>
                <a:ext uri="{FF2B5EF4-FFF2-40B4-BE49-F238E27FC236}">
                  <a16:creationId xmlns:a16="http://schemas.microsoft.com/office/drawing/2014/main" id="{11B718DF-238D-73C6-0364-139B6B766B91}"/>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959465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29" descr="En bild som visar person, utomhus, väg&#10;&#10;Automatiskt genererad beskrivning">
            <a:extLst>
              <a:ext uri="{FF2B5EF4-FFF2-40B4-BE49-F238E27FC236}">
                <a16:creationId xmlns:a16="http://schemas.microsoft.com/office/drawing/2014/main" id="{6859E0F8-1228-AC6F-B127-73825622D15F}"/>
              </a:ext>
            </a:extLst>
          </p:cNvPr>
          <p:cNvPicPr>
            <a:picLocks noGrp="1" noChangeAspect="1"/>
          </p:cNvPicPr>
          <p:nvPr>
            <p:ph type="pic" sz="quarter" idx="15"/>
          </p:nvPr>
        </p:nvPicPr>
        <p:blipFill rotWithShape="1">
          <a:blip r:embed="rId4"/>
          <a:srcRect l="32067" t="5225" r="17935" b="19709"/>
          <a:stretch/>
        </p:blipFill>
        <p:spPr>
          <a:xfrm>
            <a:off x="6096000" y="0"/>
            <a:ext cx="6096000" cy="6858000"/>
          </a:xfrm>
        </p:spPr>
      </p:pic>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Exponering</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7" y="2612010"/>
            <a:ext cx="4475909" cy="3012503"/>
          </a:xfrm>
        </p:spPr>
        <p:txBody>
          <a:bodyPr/>
          <a:lstStyle/>
          <a:p>
            <a:pPr marL="0" indent="0">
              <a:buNone/>
            </a:pPr>
            <a:r>
              <a:rPr lang="sv-SE" sz="2000" dirty="0"/>
              <a:t>Vanligt förekommande är att en person skadar sig eller av annan anledning rekommenderas att sitta ner, inte helt ovanligt på marken. Då marken avleder värme från kroppen bör den drabbade erbjudas något isolerande att sitta på och en filt att värma sig med. </a:t>
            </a:r>
          </a:p>
        </p:txBody>
      </p:sp>
      <p:sp>
        <p:nvSpPr>
          <p:cNvPr id="6" name="Platshållare för text 5">
            <a:extLst>
              <a:ext uri="{FF2B5EF4-FFF2-40B4-BE49-F238E27FC236}">
                <a16:creationId xmlns:a16="http://schemas.microsoft.com/office/drawing/2014/main" id="{A7594CCC-3352-A12F-9183-DDEE388C9950}"/>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66873D8B-8453-9F5D-9759-38FD6F34DB88}"/>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F1BCF88B-EFA2-E0AE-8E96-2F674E68E0F8}"/>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7" name="Rubrik 2">
              <a:extLst>
                <a:ext uri="{FF2B5EF4-FFF2-40B4-BE49-F238E27FC236}">
                  <a16:creationId xmlns:a16="http://schemas.microsoft.com/office/drawing/2014/main" id="{D9B6DCE3-6452-F9E2-7685-0469C1503708}"/>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8" name="Rubrik 2">
              <a:extLst>
                <a:ext uri="{FF2B5EF4-FFF2-40B4-BE49-F238E27FC236}">
                  <a16:creationId xmlns:a16="http://schemas.microsoft.com/office/drawing/2014/main" id="{0614960A-3959-7733-9134-B51BD0B99203}"/>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5" name="Rubrik 2">
              <a:extLst>
                <a:ext uri="{FF2B5EF4-FFF2-40B4-BE49-F238E27FC236}">
                  <a16:creationId xmlns:a16="http://schemas.microsoft.com/office/drawing/2014/main" id="{4DE6EEF4-0C16-0DA6-03ED-33D21B477FFC}"/>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7" name="Rubrik 2">
              <a:extLst>
                <a:ext uri="{FF2B5EF4-FFF2-40B4-BE49-F238E27FC236}">
                  <a16:creationId xmlns:a16="http://schemas.microsoft.com/office/drawing/2014/main" id="{CCDD60DB-D41C-C86C-B6DC-6221DF833262}"/>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8" name="Rubrik 2">
              <a:extLst>
                <a:ext uri="{FF2B5EF4-FFF2-40B4-BE49-F238E27FC236}">
                  <a16:creationId xmlns:a16="http://schemas.microsoft.com/office/drawing/2014/main" id="{C53A0BB0-40D2-2498-2FB8-A70A68AF06E1}"/>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9" name="Rubrik 2">
              <a:extLst>
                <a:ext uri="{FF2B5EF4-FFF2-40B4-BE49-F238E27FC236}">
                  <a16:creationId xmlns:a16="http://schemas.microsoft.com/office/drawing/2014/main" id="{5EDFD655-5542-189C-83CF-14106A9BCD16}"/>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E</a:t>
              </a:r>
            </a:p>
          </p:txBody>
        </p:sp>
        <p:sp>
          <p:nvSpPr>
            <p:cNvPr id="20" name="Rubrik 2">
              <a:extLst>
                <a:ext uri="{FF2B5EF4-FFF2-40B4-BE49-F238E27FC236}">
                  <a16:creationId xmlns:a16="http://schemas.microsoft.com/office/drawing/2014/main" id="{DCCD3503-927A-F8B0-E771-73140A2FE1F8}"/>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2559657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29" descr="En bild som visar person, utomhus, väg&#10;&#10;Automatiskt genererad beskrivning">
            <a:extLst>
              <a:ext uri="{FF2B5EF4-FFF2-40B4-BE49-F238E27FC236}">
                <a16:creationId xmlns:a16="http://schemas.microsoft.com/office/drawing/2014/main" id="{1119468F-1EFB-B9C5-6B29-4F1751FCFA40}"/>
              </a:ext>
            </a:extLst>
          </p:cNvPr>
          <p:cNvPicPr>
            <a:picLocks noGrp="1" noChangeAspect="1"/>
          </p:cNvPicPr>
          <p:nvPr>
            <p:ph type="pic" sz="quarter" idx="15"/>
          </p:nvPr>
        </p:nvPicPr>
        <p:blipFill rotWithShape="1">
          <a:blip r:embed="rId4"/>
          <a:srcRect l="32067" t="5225" r="17935" b="19709"/>
          <a:stretch/>
        </p:blipFill>
        <p:spPr>
          <a:xfrm>
            <a:off x="6096000" y="0"/>
            <a:ext cx="6096000" cy="6858000"/>
          </a:xfrm>
        </p:spPr>
      </p:pic>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br>
              <a:rPr lang="sv-SE" dirty="0"/>
            </a:br>
            <a:r>
              <a:rPr lang="sv-SE" dirty="0"/>
              <a:t>Åtgärd:</a:t>
            </a:r>
            <a:br>
              <a:rPr lang="sv-SE" dirty="0"/>
            </a:br>
            <a:r>
              <a:rPr lang="sv-SE" dirty="0"/>
              <a:t>Exponering</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7" y="2612010"/>
            <a:ext cx="4475909" cy="3012503"/>
          </a:xfrm>
        </p:spPr>
        <p:txBody>
          <a:bodyPr/>
          <a:lstStyle/>
          <a:p>
            <a:pPr marL="0" indent="0">
              <a:buNone/>
            </a:pPr>
            <a:r>
              <a:rPr lang="sv-SE" sz="2000" dirty="0"/>
              <a:t>Även om exponering i många fall handlar om att se till att en person inte fryser måste man också beakta andra typer av exponeringar, så som värme, farliga ämnen eller allergener med mera.</a:t>
            </a:r>
          </a:p>
          <a:p>
            <a:pPr marL="0" indent="0">
              <a:buNone/>
            </a:pPr>
            <a:endParaRPr lang="sv-SE" dirty="0"/>
          </a:p>
        </p:txBody>
      </p:sp>
      <p:sp>
        <p:nvSpPr>
          <p:cNvPr id="6" name="Platshållare för text 5">
            <a:extLst>
              <a:ext uri="{FF2B5EF4-FFF2-40B4-BE49-F238E27FC236}">
                <a16:creationId xmlns:a16="http://schemas.microsoft.com/office/drawing/2014/main" id="{A7594CCC-3352-A12F-9183-DDEE388C9950}"/>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6827C406-3335-8B29-2EE1-BD253B3408E1}"/>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53F92647-CBBC-FEFB-A2FC-0B284E34447F}"/>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7" name="Rubrik 2">
              <a:extLst>
                <a:ext uri="{FF2B5EF4-FFF2-40B4-BE49-F238E27FC236}">
                  <a16:creationId xmlns:a16="http://schemas.microsoft.com/office/drawing/2014/main" id="{CEF60C36-6099-B3E7-8B11-2231DA792209}"/>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8" name="Rubrik 2">
              <a:extLst>
                <a:ext uri="{FF2B5EF4-FFF2-40B4-BE49-F238E27FC236}">
                  <a16:creationId xmlns:a16="http://schemas.microsoft.com/office/drawing/2014/main" id="{4799AA05-350E-3694-8E0B-81CE005429E1}"/>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15" name="Rubrik 2">
              <a:extLst>
                <a:ext uri="{FF2B5EF4-FFF2-40B4-BE49-F238E27FC236}">
                  <a16:creationId xmlns:a16="http://schemas.microsoft.com/office/drawing/2014/main" id="{AB85C053-5AAE-1E67-B31E-C6375B124482}"/>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17" name="Rubrik 2">
              <a:extLst>
                <a:ext uri="{FF2B5EF4-FFF2-40B4-BE49-F238E27FC236}">
                  <a16:creationId xmlns:a16="http://schemas.microsoft.com/office/drawing/2014/main" id="{92D96335-DF93-A76A-3CA9-10B2A908E0A1}"/>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8" name="Rubrik 2">
              <a:extLst>
                <a:ext uri="{FF2B5EF4-FFF2-40B4-BE49-F238E27FC236}">
                  <a16:creationId xmlns:a16="http://schemas.microsoft.com/office/drawing/2014/main" id="{FA8CA0C9-07EC-A045-E854-6F1A0F7E9C5F}"/>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9" name="Rubrik 2">
              <a:extLst>
                <a:ext uri="{FF2B5EF4-FFF2-40B4-BE49-F238E27FC236}">
                  <a16:creationId xmlns:a16="http://schemas.microsoft.com/office/drawing/2014/main" id="{468E51C2-57B0-F86F-B66B-276BE4BE981E}"/>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E</a:t>
              </a:r>
            </a:p>
          </p:txBody>
        </p:sp>
        <p:sp>
          <p:nvSpPr>
            <p:cNvPr id="20" name="Rubrik 2">
              <a:extLst>
                <a:ext uri="{FF2B5EF4-FFF2-40B4-BE49-F238E27FC236}">
                  <a16:creationId xmlns:a16="http://schemas.microsoft.com/office/drawing/2014/main" id="{11B718DF-238D-73C6-0364-139B6B766B91}"/>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833640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E52FD-4E68-6248-9974-3F98E18FE78E}"/>
              </a:ext>
            </a:extLst>
          </p:cNvPr>
          <p:cNvSpPr>
            <a:spLocks noGrp="1"/>
          </p:cNvSpPr>
          <p:nvPr>
            <p:ph type="ctrTitle"/>
          </p:nvPr>
        </p:nvSpPr>
        <p:spPr/>
        <p:txBody>
          <a:bodyPr/>
          <a:lstStyle/>
          <a:p>
            <a:r>
              <a:rPr lang="sv-SE" dirty="0"/>
              <a:t>Nu är du klar! </a:t>
            </a:r>
          </a:p>
        </p:txBody>
      </p:sp>
      <p:sp>
        <p:nvSpPr>
          <p:cNvPr id="3" name="Underrubrik 2">
            <a:extLst>
              <a:ext uri="{FF2B5EF4-FFF2-40B4-BE49-F238E27FC236}">
                <a16:creationId xmlns:a16="http://schemas.microsoft.com/office/drawing/2014/main" id="{7DF2C763-3A2F-084F-8E16-6EAF3C7D22BE}"/>
              </a:ext>
            </a:extLst>
          </p:cNvPr>
          <p:cNvSpPr>
            <a:spLocks noGrp="1"/>
          </p:cNvSpPr>
          <p:nvPr>
            <p:ph type="subTitle" idx="1"/>
          </p:nvPr>
        </p:nvSpPr>
        <p:spPr/>
        <p:txBody>
          <a:bodyPr/>
          <a:lstStyle/>
          <a:p>
            <a:r>
              <a:rPr lang="sv-SE" dirty="0"/>
              <a:t>Ta väl hand om varandra!</a:t>
            </a:r>
          </a:p>
          <a:p>
            <a:endParaRPr lang="sv-SE" dirty="0"/>
          </a:p>
        </p:txBody>
      </p:sp>
      <p:pic>
        <p:nvPicPr>
          <p:cNvPr id="4" name="Bildobjekt 3">
            <a:extLst>
              <a:ext uri="{FF2B5EF4-FFF2-40B4-BE49-F238E27FC236}">
                <a16:creationId xmlns:a16="http://schemas.microsoft.com/office/drawing/2014/main" id="{AA1CD2F6-727C-C2BC-D474-767A3E3347C0}"/>
              </a:ext>
            </a:extLst>
          </p:cNvPr>
          <p:cNvPicPr>
            <a:picLocks noChangeAspect="1"/>
          </p:cNvPicPr>
          <p:nvPr/>
        </p:nvPicPr>
        <p:blipFill>
          <a:blip r:embed="rId4"/>
          <a:stretch>
            <a:fillRect/>
          </a:stretch>
        </p:blipFill>
        <p:spPr>
          <a:xfrm>
            <a:off x="1146631" y="-2938878"/>
            <a:ext cx="4495800" cy="2374900"/>
          </a:xfrm>
          <a:prstGeom prst="rect">
            <a:avLst/>
          </a:prstGeom>
        </p:spPr>
      </p:pic>
      <p:pic>
        <p:nvPicPr>
          <p:cNvPr id="6" name="Bildobjekt 5">
            <a:extLst>
              <a:ext uri="{FF2B5EF4-FFF2-40B4-BE49-F238E27FC236}">
                <a16:creationId xmlns:a16="http://schemas.microsoft.com/office/drawing/2014/main" id="{66E6889A-EE7B-DF15-35F6-591C26146EE9}"/>
              </a:ext>
            </a:extLst>
          </p:cNvPr>
          <p:cNvPicPr>
            <a:picLocks noChangeAspect="1"/>
          </p:cNvPicPr>
          <p:nvPr/>
        </p:nvPicPr>
        <p:blipFill>
          <a:blip r:embed="rId5"/>
          <a:stretch>
            <a:fillRect/>
          </a:stretch>
        </p:blipFill>
        <p:spPr>
          <a:xfrm>
            <a:off x="6921734" y="-3211928"/>
            <a:ext cx="3911600" cy="546100"/>
          </a:xfrm>
          <a:prstGeom prst="rect">
            <a:avLst/>
          </a:prstGeom>
        </p:spPr>
      </p:pic>
      <p:pic>
        <p:nvPicPr>
          <p:cNvPr id="7" name="Bildobjekt 6">
            <a:extLst>
              <a:ext uri="{FF2B5EF4-FFF2-40B4-BE49-F238E27FC236}">
                <a16:creationId xmlns:a16="http://schemas.microsoft.com/office/drawing/2014/main" id="{2864CA3F-AE42-82A5-42A1-FEB14A0189A4}"/>
              </a:ext>
            </a:extLst>
          </p:cNvPr>
          <p:cNvPicPr>
            <a:picLocks noChangeAspect="1"/>
          </p:cNvPicPr>
          <p:nvPr/>
        </p:nvPicPr>
        <p:blipFill>
          <a:blip r:embed="rId6"/>
          <a:stretch>
            <a:fillRect/>
          </a:stretch>
        </p:blipFill>
        <p:spPr>
          <a:xfrm>
            <a:off x="6767278" y="-1939735"/>
            <a:ext cx="2527300" cy="1447800"/>
          </a:xfrm>
          <a:prstGeom prst="rect">
            <a:avLst/>
          </a:prstGeom>
        </p:spPr>
      </p:pic>
    </p:spTree>
    <p:custDataLst>
      <p:tags r:id="rId1"/>
    </p:custDataLst>
    <p:extLst>
      <p:ext uri="{BB962C8B-B14F-4D97-AF65-F5344CB8AC3E}">
        <p14:creationId xmlns:p14="http://schemas.microsoft.com/office/powerpoint/2010/main" val="155205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A1CD2F6-727C-C2BC-D474-767A3E3347C0}"/>
              </a:ext>
            </a:extLst>
          </p:cNvPr>
          <p:cNvPicPr>
            <a:picLocks noChangeAspect="1"/>
          </p:cNvPicPr>
          <p:nvPr/>
        </p:nvPicPr>
        <p:blipFill>
          <a:blip r:embed="rId4"/>
          <a:stretch>
            <a:fillRect/>
          </a:stretch>
        </p:blipFill>
        <p:spPr>
          <a:xfrm>
            <a:off x="1146631" y="-2938878"/>
            <a:ext cx="4495800" cy="2374900"/>
          </a:xfrm>
          <a:prstGeom prst="rect">
            <a:avLst/>
          </a:prstGeom>
        </p:spPr>
      </p:pic>
      <p:pic>
        <p:nvPicPr>
          <p:cNvPr id="6" name="Bildobjekt 5">
            <a:extLst>
              <a:ext uri="{FF2B5EF4-FFF2-40B4-BE49-F238E27FC236}">
                <a16:creationId xmlns:a16="http://schemas.microsoft.com/office/drawing/2014/main" id="{66E6889A-EE7B-DF15-35F6-591C26146EE9}"/>
              </a:ext>
            </a:extLst>
          </p:cNvPr>
          <p:cNvPicPr>
            <a:picLocks noChangeAspect="1"/>
          </p:cNvPicPr>
          <p:nvPr/>
        </p:nvPicPr>
        <p:blipFill>
          <a:blip r:embed="rId5"/>
          <a:stretch>
            <a:fillRect/>
          </a:stretch>
        </p:blipFill>
        <p:spPr>
          <a:xfrm>
            <a:off x="6921734" y="-3211928"/>
            <a:ext cx="3911600" cy="546100"/>
          </a:xfrm>
          <a:prstGeom prst="rect">
            <a:avLst/>
          </a:prstGeom>
        </p:spPr>
      </p:pic>
      <p:pic>
        <p:nvPicPr>
          <p:cNvPr id="7" name="Bildobjekt 6">
            <a:extLst>
              <a:ext uri="{FF2B5EF4-FFF2-40B4-BE49-F238E27FC236}">
                <a16:creationId xmlns:a16="http://schemas.microsoft.com/office/drawing/2014/main" id="{2864CA3F-AE42-82A5-42A1-FEB14A0189A4}"/>
              </a:ext>
            </a:extLst>
          </p:cNvPr>
          <p:cNvPicPr>
            <a:picLocks noChangeAspect="1"/>
          </p:cNvPicPr>
          <p:nvPr/>
        </p:nvPicPr>
        <p:blipFill>
          <a:blip r:embed="rId6"/>
          <a:stretch>
            <a:fillRect/>
          </a:stretch>
        </p:blipFill>
        <p:spPr>
          <a:xfrm>
            <a:off x="6767278" y="-1939735"/>
            <a:ext cx="2527300" cy="1447800"/>
          </a:xfrm>
          <a:prstGeom prst="rect">
            <a:avLst/>
          </a:prstGeom>
        </p:spPr>
      </p:pic>
      <p:pic>
        <p:nvPicPr>
          <p:cNvPr id="9" name="Bildobjekt 8">
            <a:extLst>
              <a:ext uri="{FF2B5EF4-FFF2-40B4-BE49-F238E27FC236}">
                <a16:creationId xmlns:a16="http://schemas.microsoft.com/office/drawing/2014/main" id="{8CC52A0E-8A8D-547F-D7DC-FB7B39D41E7D}"/>
              </a:ext>
            </a:extLst>
          </p:cNvPr>
          <p:cNvPicPr>
            <a:picLocks noChangeAspect="1"/>
          </p:cNvPicPr>
          <p:nvPr/>
        </p:nvPicPr>
        <p:blipFill>
          <a:blip r:embed="rId7"/>
          <a:stretch>
            <a:fillRect/>
          </a:stretch>
        </p:blipFill>
        <p:spPr>
          <a:xfrm>
            <a:off x="930806" y="2741877"/>
            <a:ext cx="1713815" cy="1355251"/>
          </a:xfrm>
          <a:prstGeom prst="rect">
            <a:avLst/>
          </a:prstGeom>
        </p:spPr>
      </p:pic>
      <p:pic>
        <p:nvPicPr>
          <p:cNvPr id="10" name="Bildobjekt 9">
            <a:extLst>
              <a:ext uri="{FF2B5EF4-FFF2-40B4-BE49-F238E27FC236}">
                <a16:creationId xmlns:a16="http://schemas.microsoft.com/office/drawing/2014/main" id="{3128C1CF-F8E6-D5F7-39D8-651A49D507AC}"/>
              </a:ext>
            </a:extLst>
          </p:cNvPr>
          <p:cNvPicPr>
            <a:picLocks noChangeAspect="1"/>
          </p:cNvPicPr>
          <p:nvPr/>
        </p:nvPicPr>
        <p:blipFill>
          <a:blip r:embed="rId8"/>
          <a:stretch>
            <a:fillRect/>
          </a:stretch>
        </p:blipFill>
        <p:spPr>
          <a:xfrm>
            <a:off x="2880901" y="2741877"/>
            <a:ext cx="1499811" cy="1355251"/>
          </a:xfrm>
          <a:prstGeom prst="rect">
            <a:avLst/>
          </a:prstGeom>
        </p:spPr>
      </p:pic>
      <p:pic>
        <p:nvPicPr>
          <p:cNvPr id="11" name="Bildobjekt 10">
            <a:extLst>
              <a:ext uri="{FF2B5EF4-FFF2-40B4-BE49-F238E27FC236}">
                <a16:creationId xmlns:a16="http://schemas.microsoft.com/office/drawing/2014/main" id="{1F10DCB8-4C6F-E42F-BB73-67679062BAB3}"/>
              </a:ext>
            </a:extLst>
          </p:cNvPr>
          <p:cNvPicPr>
            <a:picLocks noChangeAspect="1"/>
          </p:cNvPicPr>
          <p:nvPr/>
        </p:nvPicPr>
        <p:blipFill>
          <a:blip r:embed="rId9"/>
          <a:stretch>
            <a:fillRect/>
          </a:stretch>
        </p:blipFill>
        <p:spPr>
          <a:xfrm>
            <a:off x="4712950" y="2922223"/>
            <a:ext cx="1122201" cy="994557"/>
          </a:xfrm>
          <a:prstGeom prst="rect">
            <a:avLst/>
          </a:prstGeom>
        </p:spPr>
      </p:pic>
      <p:pic>
        <p:nvPicPr>
          <p:cNvPr id="12" name="Bildobjekt 11">
            <a:extLst>
              <a:ext uri="{FF2B5EF4-FFF2-40B4-BE49-F238E27FC236}">
                <a16:creationId xmlns:a16="http://schemas.microsoft.com/office/drawing/2014/main" id="{1423897A-1376-243B-BE41-9C45BA07F659}"/>
              </a:ext>
            </a:extLst>
          </p:cNvPr>
          <p:cNvPicPr>
            <a:picLocks noChangeAspect="1"/>
          </p:cNvPicPr>
          <p:nvPr/>
        </p:nvPicPr>
        <p:blipFill rotWithShape="1">
          <a:blip r:embed="rId10"/>
          <a:srcRect l="1491" r="4385" b="3083"/>
          <a:stretch/>
        </p:blipFill>
        <p:spPr>
          <a:xfrm>
            <a:off x="7570023" y="2494727"/>
            <a:ext cx="1713816" cy="1602401"/>
          </a:xfrm>
          <a:prstGeom prst="rect">
            <a:avLst/>
          </a:prstGeom>
        </p:spPr>
      </p:pic>
      <p:pic>
        <p:nvPicPr>
          <p:cNvPr id="13" name="Bildobjekt 12">
            <a:extLst>
              <a:ext uri="{FF2B5EF4-FFF2-40B4-BE49-F238E27FC236}">
                <a16:creationId xmlns:a16="http://schemas.microsoft.com/office/drawing/2014/main" id="{EA288D25-0623-972C-E524-B1274CB2996A}"/>
              </a:ext>
            </a:extLst>
          </p:cNvPr>
          <p:cNvPicPr>
            <a:picLocks noChangeAspect="1"/>
          </p:cNvPicPr>
          <p:nvPr/>
        </p:nvPicPr>
        <p:blipFill>
          <a:blip r:embed="rId11"/>
          <a:stretch>
            <a:fillRect/>
          </a:stretch>
        </p:blipFill>
        <p:spPr>
          <a:xfrm>
            <a:off x="6038634" y="2494727"/>
            <a:ext cx="1457287" cy="1868546"/>
          </a:xfrm>
          <a:prstGeom prst="rect">
            <a:avLst/>
          </a:prstGeom>
        </p:spPr>
      </p:pic>
      <p:sp>
        <p:nvSpPr>
          <p:cNvPr id="23" name="Rubrik 2">
            <a:extLst>
              <a:ext uri="{FF2B5EF4-FFF2-40B4-BE49-F238E27FC236}">
                <a16:creationId xmlns:a16="http://schemas.microsoft.com/office/drawing/2014/main" id="{D500ABD1-85B0-8741-255B-185027FED9C7}"/>
              </a:ext>
            </a:extLst>
          </p:cNvPr>
          <p:cNvSpPr txBox="1">
            <a:spLocks/>
          </p:cNvSpPr>
          <p:nvPr/>
        </p:nvSpPr>
        <p:spPr>
          <a:xfrm>
            <a:off x="930806" y="4912997"/>
            <a:ext cx="1813293"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Livsfarligt läge</a:t>
            </a:r>
          </a:p>
        </p:txBody>
      </p:sp>
      <p:sp>
        <p:nvSpPr>
          <p:cNvPr id="24" name="Rubrik 2">
            <a:extLst>
              <a:ext uri="{FF2B5EF4-FFF2-40B4-BE49-F238E27FC236}">
                <a16:creationId xmlns:a16="http://schemas.microsoft.com/office/drawing/2014/main" id="{A47F1F31-0750-8265-5272-12361E4479D8}"/>
              </a:ext>
            </a:extLst>
          </p:cNvPr>
          <p:cNvSpPr txBox="1">
            <a:spLocks/>
          </p:cNvSpPr>
          <p:nvPr/>
        </p:nvSpPr>
        <p:spPr>
          <a:xfrm>
            <a:off x="2550260" y="4912996"/>
            <a:ext cx="1813293"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Andning</a:t>
            </a:r>
          </a:p>
        </p:txBody>
      </p:sp>
      <p:sp>
        <p:nvSpPr>
          <p:cNvPr id="25" name="Rubrik 2">
            <a:extLst>
              <a:ext uri="{FF2B5EF4-FFF2-40B4-BE49-F238E27FC236}">
                <a16:creationId xmlns:a16="http://schemas.microsoft.com/office/drawing/2014/main" id="{95F37774-8A9B-3F2D-7567-C7BB64D299E2}"/>
              </a:ext>
            </a:extLst>
          </p:cNvPr>
          <p:cNvSpPr txBox="1">
            <a:spLocks/>
          </p:cNvSpPr>
          <p:nvPr/>
        </p:nvSpPr>
        <p:spPr>
          <a:xfrm>
            <a:off x="4225341" y="4912996"/>
            <a:ext cx="1813293"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Bedöm andning</a:t>
            </a:r>
          </a:p>
        </p:txBody>
      </p:sp>
      <p:sp>
        <p:nvSpPr>
          <p:cNvPr id="26" name="Rubrik 2">
            <a:extLst>
              <a:ext uri="{FF2B5EF4-FFF2-40B4-BE49-F238E27FC236}">
                <a16:creationId xmlns:a16="http://schemas.microsoft.com/office/drawing/2014/main" id="{8D3AF3C2-85E2-35B6-5870-9375B931DF15}"/>
              </a:ext>
            </a:extLst>
          </p:cNvPr>
          <p:cNvSpPr txBox="1">
            <a:spLocks/>
          </p:cNvSpPr>
          <p:nvPr/>
        </p:nvSpPr>
        <p:spPr>
          <a:xfrm>
            <a:off x="5860631" y="4899719"/>
            <a:ext cx="1813293"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Cirkulation</a:t>
            </a:r>
          </a:p>
        </p:txBody>
      </p:sp>
      <p:sp>
        <p:nvSpPr>
          <p:cNvPr id="27" name="Rubrik 2">
            <a:extLst>
              <a:ext uri="{FF2B5EF4-FFF2-40B4-BE49-F238E27FC236}">
                <a16:creationId xmlns:a16="http://schemas.microsoft.com/office/drawing/2014/main" id="{C0B9ACF9-2427-CE96-2C01-3ECE3435B487}"/>
              </a:ext>
            </a:extLst>
          </p:cNvPr>
          <p:cNvSpPr txBox="1">
            <a:spLocks/>
          </p:cNvSpPr>
          <p:nvPr/>
        </p:nvSpPr>
        <p:spPr>
          <a:xfrm>
            <a:off x="7518553" y="4916654"/>
            <a:ext cx="1813293"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Dysfunktion</a:t>
            </a:r>
          </a:p>
        </p:txBody>
      </p:sp>
      <p:sp>
        <p:nvSpPr>
          <p:cNvPr id="28" name="Rubrik 2">
            <a:extLst>
              <a:ext uri="{FF2B5EF4-FFF2-40B4-BE49-F238E27FC236}">
                <a16:creationId xmlns:a16="http://schemas.microsoft.com/office/drawing/2014/main" id="{761637AE-F376-D46B-0328-64BBDFD788E8}"/>
              </a:ext>
            </a:extLst>
          </p:cNvPr>
          <p:cNvSpPr txBox="1">
            <a:spLocks/>
          </p:cNvSpPr>
          <p:nvPr/>
        </p:nvSpPr>
        <p:spPr>
          <a:xfrm>
            <a:off x="9548812" y="4899718"/>
            <a:ext cx="1813293"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Exponering</a:t>
            </a:r>
          </a:p>
        </p:txBody>
      </p:sp>
      <p:grpSp>
        <p:nvGrpSpPr>
          <p:cNvPr id="17" name="Grupp 16">
            <a:extLst>
              <a:ext uri="{FF2B5EF4-FFF2-40B4-BE49-F238E27FC236}">
                <a16:creationId xmlns:a16="http://schemas.microsoft.com/office/drawing/2014/main" id="{475973D1-5B5C-DC47-9452-633A36FF1EEB}"/>
              </a:ext>
            </a:extLst>
          </p:cNvPr>
          <p:cNvGrpSpPr/>
          <p:nvPr/>
        </p:nvGrpSpPr>
        <p:grpSpPr>
          <a:xfrm>
            <a:off x="1649822" y="962704"/>
            <a:ext cx="9144937" cy="989616"/>
            <a:chOff x="1649822" y="1235964"/>
            <a:chExt cx="9144937" cy="989616"/>
          </a:xfrm>
        </p:grpSpPr>
        <p:grpSp>
          <p:nvGrpSpPr>
            <p:cNvPr id="16" name="Grupp 15">
              <a:extLst>
                <a:ext uri="{FF2B5EF4-FFF2-40B4-BE49-F238E27FC236}">
                  <a16:creationId xmlns:a16="http://schemas.microsoft.com/office/drawing/2014/main" id="{E2E63058-FFF9-719E-30BB-0B3DA8191D17}"/>
                </a:ext>
              </a:extLst>
            </p:cNvPr>
            <p:cNvGrpSpPr/>
            <p:nvPr/>
          </p:nvGrpSpPr>
          <p:grpSpPr>
            <a:xfrm>
              <a:off x="1649822" y="1291501"/>
              <a:ext cx="9144937" cy="934079"/>
              <a:chOff x="2093554" y="1291501"/>
              <a:chExt cx="8171307" cy="934079"/>
            </a:xfrm>
          </p:grpSpPr>
          <p:sp>
            <p:nvSpPr>
              <p:cNvPr id="2" name="textruta 1">
                <a:extLst>
                  <a:ext uri="{FF2B5EF4-FFF2-40B4-BE49-F238E27FC236}">
                    <a16:creationId xmlns:a16="http://schemas.microsoft.com/office/drawing/2014/main" id="{FD986366-7E39-E858-207E-35407E767E19}"/>
                  </a:ext>
                </a:extLst>
              </p:cNvPr>
              <p:cNvSpPr txBox="1"/>
              <p:nvPr/>
            </p:nvSpPr>
            <p:spPr>
              <a:xfrm>
                <a:off x="2093554" y="1302250"/>
                <a:ext cx="530087" cy="923330"/>
              </a:xfrm>
              <a:prstGeom prst="rect">
                <a:avLst/>
              </a:prstGeom>
              <a:noFill/>
            </p:spPr>
            <p:txBody>
              <a:bodyPr wrap="square" rtlCol="0">
                <a:spAutoFit/>
              </a:bodyPr>
              <a:lstStyle/>
              <a:p>
                <a:r>
                  <a:rPr lang="sv-SE" sz="5400" b="1" dirty="0">
                    <a:solidFill>
                      <a:srgbClr val="FF0000"/>
                    </a:solidFill>
                  </a:rPr>
                  <a:t>L</a:t>
                </a:r>
              </a:p>
            </p:txBody>
          </p:sp>
          <p:sp>
            <p:nvSpPr>
              <p:cNvPr id="3" name="textruta 2">
                <a:extLst>
                  <a:ext uri="{FF2B5EF4-FFF2-40B4-BE49-F238E27FC236}">
                    <a16:creationId xmlns:a16="http://schemas.microsoft.com/office/drawing/2014/main" id="{40988BE6-164A-256F-9FD0-D2A8A4D4F49C}"/>
                  </a:ext>
                </a:extLst>
              </p:cNvPr>
              <p:cNvSpPr txBox="1"/>
              <p:nvPr/>
            </p:nvSpPr>
            <p:spPr>
              <a:xfrm>
                <a:off x="3480643" y="1302250"/>
                <a:ext cx="530087" cy="923330"/>
              </a:xfrm>
              <a:prstGeom prst="rect">
                <a:avLst/>
              </a:prstGeom>
              <a:noFill/>
            </p:spPr>
            <p:txBody>
              <a:bodyPr wrap="square" rtlCol="0">
                <a:spAutoFit/>
              </a:bodyPr>
              <a:lstStyle/>
              <a:p>
                <a:r>
                  <a:rPr lang="sv-SE" sz="5400" b="1" dirty="0">
                    <a:solidFill>
                      <a:srgbClr val="FF0000"/>
                    </a:solidFill>
                  </a:rPr>
                  <a:t>A</a:t>
                </a:r>
              </a:p>
            </p:txBody>
          </p:sp>
          <p:sp>
            <p:nvSpPr>
              <p:cNvPr id="5" name="textruta 4">
                <a:extLst>
                  <a:ext uri="{FF2B5EF4-FFF2-40B4-BE49-F238E27FC236}">
                    <a16:creationId xmlns:a16="http://schemas.microsoft.com/office/drawing/2014/main" id="{0A10448B-8B02-C46D-FE73-7BC903E6D461}"/>
                  </a:ext>
                </a:extLst>
              </p:cNvPr>
              <p:cNvSpPr txBox="1"/>
              <p:nvPr/>
            </p:nvSpPr>
            <p:spPr>
              <a:xfrm>
                <a:off x="4935164" y="1302250"/>
                <a:ext cx="530087" cy="923330"/>
              </a:xfrm>
              <a:prstGeom prst="rect">
                <a:avLst/>
              </a:prstGeom>
              <a:noFill/>
            </p:spPr>
            <p:txBody>
              <a:bodyPr wrap="square" rtlCol="0">
                <a:spAutoFit/>
              </a:bodyPr>
              <a:lstStyle/>
              <a:p>
                <a:r>
                  <a:rPr lang="sv-SE" sz="5400" b="1" dirty="0">
                    <a:solidFill>
                      <a:srgbClr val="FF0000"/>
                    </a:solidFill>
                  </a:rPr>
                  <a:t>B</a:t>
                </a:r>
              </a:p>
            </p:txBody>
          </p:sp>
          <p:sp>
            <p:nvSpPr>
              <p:cNvPr id="8" name="textruta 7">
                <a:extLst>
                  <a:ext uri="{FF2B5EF4-FFF2-40B4-BE49-F238E27FC236}">
                    <a16:creationId xmlns:a16="http://schemas.microsoft.com/office/drawing/2014/main" id="{3D6171E0-56A5-B819-3076-3B62DD9F08BE}"/>
                  </a:ext>
                </a:extLst>
              </p:cNvPr>
              <p:cNvSpPr txBox="1"/>
              <p:nvPr/>
            </p:nvSpPr>
            <p:spPr>
              <a:xfrm>
                <a:off x="6294750" y="1302250"/>
                <a:ext cx="530087" cy="923330"/>
              </a:xfrm>
              <a:prstGeom prst="rect">
                <a:avLst/>
              </a:prstGeom>
              <a:noFill/>
            </p:spPr>
            <p:txBody>
              <a:bodyPr wrap="square" rtlCol="0">
                <a:spAutoFit/>
              </a:bodyPr>
              <a:lstStyle/>
              <a:p>
                <a:r>
                  <a:rPr lang="sv-SE" sz="5400" b="1" dirty="0">
                    <a:solidFill>
                      <a:srgbClr val="FF0000"/>
                    </a:solidFill>
                  </a:rPr>
                  <a:t>C</a:t>
                </a:r>
              </a:p>
            </p:txBody>
          </p:sp>
          <p:sp>
            <p:nvSpPr>
              <p:cNvPr id="14" name="textruta 13">
                <a:extLst>
                  <a:ext uri="{FF2B5EF4-FFF2-40B4-BE49-F238E27FC236}">
                    <a16:creationId xmlns:a16="http://schemas.microsoft.com/office/drawing/2014/main" id="{90BE602A-35C5-AF15-8C1C-0A95606EC324}"/>
                  </a:ext>
                </a:extLst>
              </p:cNvPr>
              <p:cNvSpPr txBox="1"/>
              <p:nvPr/>
            </p:nvSpPr>
            <p:spPr>
              <a:xfrm>
                <a:off x="7866954" y="1292534"/>
                <a:ext cx="530087" cy="923330"/>
              </a:xfrm>
              <a:prstGeom prst="rect">
                <a:avLst/>
              </a:prstGeom>
              <a:noFill/>
            </p:spPr>
            <p:txBody>
              <a:bodyPr wrap="square" rtlCol="0">
                <a:spAutoFit/>
              </a:bodyPr>
              <a:lstStyle/>
              <a:p>
                <a:r>
                  <a:rPr lang="sv-SE" sz="5400" b="1" dirty="0">
                    <a:solidFill>
                      <a:srgbClr val="FF0000"/>
                    </a:solidFill>
                  </a:rPr>
                  <a:t>D</a:t>
                </a:r>
              </a:p>
            </p:txBody>
          </p:sp>
          <p:sp>
            <p:nvSpPr>
              <p:cNvPr id="15" name="textruta 14">
                <a:extLst>
                  <a:ext uri="{FF2B5EF4-FFF2-40B4-BE49-F238E27FC236}">
                    <a16:creationId xmlns:a16="http://schemas.microsoft.com/office/drawing/2014/main" id="{F7640C10-33EE-B3E3-F718-7175DE22626D}"/>
                  </a:ext>
                </a:extLst>
              </p:cNvPr>
              <p:cNvSpPr txBox="1"/>
              <p:nvPr/>
            </p:nvSpPr>
            <p:spPr>
              <a:xfrm>
                <a:off x="9734774" y="1291501"/>
                <a:ext cx="530087" cy="923330"/>
              </a:xfrm>
              <a:prstGeom prst="rect">
                <a:avLst/>
              </a:prstGeom>
              <a:noFill/>
            </p:spPr>
            <p:txBody>
              <a:bodyPr wrap="square" rtlCol="0">
                <a:spAutoFit/>
              </a:bodyPr>
              <a:lstStyle/>
              <a:p>
                <a:r>
                  <a:rPr lang="sv-SE" sz="5400" b="1" dirty="0">
                    <a:solidFill>
                      <a:srgbClr val="FF0000"/>
                    </a:solidFill>
                  </a:rPr>
                  <a:t>E</a:t>
                </a:r>
              </a:p>
            </p:txBody>
          </p:sp>
        </p:grpSp>
        <p:sp>
          <p:nvSpPr>
            <p:cNvPr id="18" name="textruta 17">
              <a:extLst>
                <a:ext uri="{FF2B5EF4-FFF2-40B4-BE49-F238E27FC236}">
                  <a16:creationId xmlns:a16="http://schemas.microsoft.com/office/drawing/2014/main" id="{BD00B978-9ACD-72A8-77F0-05A57D49DC5F}"/>
                </a:ext>
              </a:extLst>
            </p:cNvPr>
            <p:cNvSpPr txBox="1"/>
            <p:nvPr/>
          </p:nvSpPr>
          <p:spPr>
            <a:xfrm>
              <a:off x="2461521" y="1235964"/>
              <a:ext cx="530087" cy="923330"/>
            </a:xfrm>
            <a:prstGeom prst="rect">
              <a:avLst/>
            </a:prstGeom>
            <a:noFill/>
          </p:spPr>
          <p:txBody>
            <a:bodyPr wrap="square" rtlCol="0">
              <a:spAutoFit/>
            </a:bodyPr>
            <a:lstStyle/>
            <a:p>
              <a:r>
                <a:rPr lang="sv-SE" sz="5400" b="1" dirty="0">
                  <a:solidFill>
                    <a:srgbClr val="FF0000"/>
                  </a:solidFill>
                </a:rPr>
                <a:t>-</a:t>
              </a:r>
            </a:p>
          </p:txBody>
        </p:sp>
      </p:grpSp>
      <p:sp>
        <p:nvSpPr>
          <p:cNvPr id="19" name="Rubrik 2">
            <a:extLst>
              <a:ext uri="{FF2B5EF4-FFF2-40B4-BE49-F238E27FC236}">
                <a16:creationId xmlns:a16="http://schemas.microsoft.com/office/drawing/2014/main" id="{35602C83-644B-7E5D-4851-04C456DAB085}"/>
              </a:ext>
            </a:extLst>
          </p:cNvPr>
          <p:cNvSpPr txBox="1">
            <a:spLocks/>
          </p:cNvSpPr>
          <p:nvPr/>
        </p:nvSpPr>
        <p:spPr>
          <a:xfrm>
            <a:off x="4386021" y="5686992"/>
            <a:ext cx="3419957" cy="36696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1600" b="1" dirty="0">
                <a:solidFill>
                  <a:schemeClr val="bg1"/>
                </a:solidFill>
                <a:latin typeface="Calibri" panose="020F0502020204030204" pitchFamily="34" charset="0"/>
                <a:cs typeface="Calibri" panose="020F0502020204030204" pitchFamily="34" charset="0"/>
              </a:rPr>
              <a:t>Diskutera vad varje bokstav står för, klicka sedan fram svaret.</a:t>
            </a:r>
          </a:p>
        </p:txBody>
      </p:sp>
      <p:pic>
        <p:nvPicPr>
          <p:cNvPr id="32" name="Bildobjekt 31" descr="En bild som visar tecknad serie, clipart, rita, illustration&#10;&#10;Automatiskt genererad beskrivning">
            <a:extLst>
              <a:ext uri="{FF2B5EF4-FFF2-40B4-BE49-F238E27FC236}">
                <a16:creationId xmlns:a16="http://schemas.microsoft.com/office/drawing/2014/main" id="{DC618C21-184E-4813-D715-10B97C949E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08961" y="2027236"/>
            <a:ext cx="2803528" cy="2803528"/>
          </a:xfrm>
          <a:prstGeom prst="rect">
            <a:avLst/>
          </a:prstGeom>
        </p:spPr>
      </p:pic>
    </p:spTree>
    <p:custDataLst>
      <p:tags r:id="rId1"/>
    </p:custDataLst>
    <p:extLst>
      <p:ext uri="{BB962C8B-B14F-4D97-AF65-F5344CB8AC3E}">
        <p14:creationId xmlns:p14="http://schemas.microsoft.com/office/powerpoint/2010/main" val="3849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 7">
            <a:extLst>
              <a:ext uri="{FF2B5EF4-FFF2-40B4-BE49-F238E27FC236}">
                <a16:creationId xmlns:a16="http://schemas.microsoft.com/office/drawing/2014/main" id="{271D8F6E-2B3F-04CE-3434-36E025AE319D}"/>
              </a:ext>
            </a:extLst>
          </p:cNvPr>
          <p:cNvGraphicFramePr>
            <a:graphicFrameLocks noGrp="1"/>
          </p:cNvGraphicFramePr>
          <p:nvPr/>
        </p:nvGraphicFramePr>
        <p:xfrm>
          <a:off x="-27708" y="0"/>
          <a:ext cx="12219708" cy="6848050"/>
        </p:xfrm>
        <a:graphic>
          <a:graphicData uri="http://schemas.openxmlformats.org/drawingml/2006/table">
            <a:tbl>
              <a:tblPr firstRow="1" bandRow="1">
                <a:tableStyleId>{5202B0CA-FC54-4496-8BCA-5EF66A818D29}</a:tableStyleId>
              </a:tblPr>
              <a:tblGrid>
                <a:gridCol w="528463">
                  <a:extLst>
                    <a:ext uri="{9D8B030D-6E8A-4147-A177-3AD203B41FA5}">
                      <a16:colId xmlns:a16="http://schemas.microsoft.com/office/drawing/2014/main" val="2655830241"/>
                    </a:ext>
                  </a:extLst>
                </a:gridCol>
                <a:gridCol w="2288135">
                  <a:extLst>
                    <a:ext uri="{9D8B030D-6E8A-4147-A177-3AD203B41FA5}">
                      <a16:colId xmlns:a16="http://schemas.microsoft.com/office/drawing/2014/main" val="4246994356"/>
                    </a:ext>
                  </a:extLst>
                </a:gridCol>
                <a:gridCol w="6817616">
                  <a:extLst>
                    <a:ext uri="{9D8B030D-6E8A-4147-A177-3AD203B41FA5}">
                      <a16:colId xmlns:a16="http://schemas.microsoft.com/office/drawing/2014/main" val="948134040"/>
                    </a:ext>
                  </a:extLst>
                </a:gridCol>
                <a:gridCol w="2585494">
                  <a:extLst>
                    <a:ext uri="{9D8B030D-6E8A-4147-A177-3AD203B41FA5}">
                      <a16:colId xmlns:a16="http://schemas.microsoft.com/office/drawing/2014/main" val="1549540522"/>
                    </a:ext>
                  </a:extLst>
                </a:gridCol>
              </a:tblGrid>
              <a:tr h="486526">
                <a:tc>
                  <a:txBody>
                    <a:bodyPr/>
                    <a:lstStyle/>
                    <a:p>
                      <a:pPr algn="l"/>
                      <a:endParaRPr lang="sv-SE" sz="2000" dirty="0">
                        <a:latin typeface="Calibri" panose="020F0502020204030204" pitchFamily="34" charset="0"/>
                        <a:cs typeface="Calibri" panose="020F0502020204030204" pitchFamily="34" charset="0"/>
                      </a:endParaRPr>
                    </a:p>
                  </a:txBody>
                  <a:tcPr marL="101038" marR="101038" marT="50519" marB="50519">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latin typeface="Calibri" panose="020F0502020204030204" pitchFamily="34" charset="0"/>
                          <a:cs typeface="Calibri" panose="020F0502020204030204" pitchFamily="34" charset="0"/>
                        </a:rPr>
                        <a:t>L - A B C D E</a:t>
                      </a:r>
                    </a:p>
                  </a:txBody>
                  <a:tcPr marL="101038" marR="101038" marT="50519" marB="50519" anchor="ctr">
                    <a:lnL>
                      <a:noFill/>
                    </a:lnL>
                    <a:lnR w="12700"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latin typeface="Calibri" panose="020F0502020204030204" pitchFamily="34" charset="0"/>
                          <a:cs typeface="Calibri" panose="020F0502020204030204" pitchFamily="34" charset="0"/>
                        </a:rPr>
                        <a:t>Symtom</a:t>
                      </a:r>
                    </a:p>
                  </a:txBody>
                  <a:tcPr marL="101038" marR="101038" marT="50519" marB="505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sv-SE" sz="2000" dirty="0">
                          <a:latin typeface="Calibri" panose="020F0502020204030204" pitchFamily="34" charset="0"/>
                          <a:cs typeface="Calibri" panose="020F0502020204030204" pitchFamily="34" charset="0"/>
                        </a:rPr>
                        <a:t>Åtgärd</a:t>
                      </a:r>
                    </a:p>
                  </a:txBody>
                  <a:tcPr marL="101038" marR="101038" marT="50519" marB="50519" anchor="ctr">
                    <a:lnL w="12700" cap="flat" cmpd="sng" algn="ctr">
                      <a:noFill/>
                      <a:prstDash val="solid"/>
                      <a:round/>
                      <a:headEnd type="none" w="med" len="med"/>
                      <a:tailEnd type="none" w="med" len="med"/>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7446574"/>
                  </a:ext>
                </a:extLst>
              </a:tr>
              <a:tr h="600761">
                <a:tc>
                  <a:txBody>
                    <a:bodyPr/>
                    <a:lstStyle/>
                    <a:p>
                      <a:pPr algn="l"/>
                      <a:r>
                        <a:rPr lang="sv-SE" sz="2200" b="1" dirty="0">
                          <a:solidFill>
                            <a:schemeClr val="tx1"/>
                          </a:solidFill>
                          <a:latin typeface="Calibri" panose="020F0502020204030204" pitchFamily="34" charset="0"/>
                          <a:cs typeface="Calibri" panose="020F0502020204030204" pitchFamily="34" charset="0"/>
                        </a:rPr>
                        <a:t>L</a:t>
                      </a:r>
                    </a:p>
                  </a:txBody>
                  <a:tcPr marL="144000" marR="112595" marT="93830" marB="93830">
                    <a:lnT w="28575" cap="flat" cmpd="sng" algn="ctr">
                      <a:noFill/>
                      <a:prstDash val="solid"/>
                      <a:round/>
                      <a:headEnd type="none" w="med" len="med"/>
                      <a:tailEnd type="none" w="med" len="med"/>
                    </a:lnT>
                    <a:solidFill>
                      <a:schemeClr val="accent1">
                        <a:alpha val="11723"/>
                      </a:schemeClr>
                    </a:solidFill>
                  </a:tcPr>
                </a:tc>
                <a:tc>
                  <a:txBody>
                    <a:bodyPr/>
                    <a:lstStyle/>
                    <a:p>
                      <a:pPr algn="l"/>
                      <a:r>
                        <a:rPr lang="sv-SE" sz="2200" dirty="0">
                          <a:solidFill>
                            <a:schemeClr val="tx1"/>
                          </a:solidFill>
                          <a:latin typeface="Calibri" panose="020F0502020204030204" pitchFamily="34" charset="0"/>
                          <a:cs typeface="Calibri" panose="020F0502020204030204" pitchFamily="34" charset="0"/>
                        </a:rPr>
                        <a:t>Livsfarligt läge</a:t>
                      </a:r>
                    </a:p>
                  </a:txBody>
                  <a:tcPr marL="112595" marR="112595" marT="93830" marB="93830">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solidFill>
                      <a:schemeClr val="accent1">
                        <a:alpha val="11723"/>
                      </a:schemeClr>
                    </a:solidFill>
                  </a:tcPr>
                </a:tc>
                <a:tc>
                  <a:txBody>
                    <a:bodyPr/>
                    <a:lstStyle/>
                    <a:p>
                      <a:pPr marL="171450" indent="-171450" algn="l">
                        <a:buFont typeface="Arial" panose="020B0604020202020204" pitchFamily="34" charset="0"/>
                        <a:buChar char="•"/>
                      </a:pPr>
                      <a:r>
                        <a:rPr lang="sv-SE" sz="1300" dirty="0">
                          <a:solidFill>
                            <a:schemeClr val="tx1"/>
                          </a:solidFill>
                          <a:latin typeface="Calibri" panose="020F0502020204030204" pitchFamily="34" charset="0"/>
                          <a:cs typeface="Calibri" panose="020F0502020204030204" pitchFamily="34" charset="0"/>
                        </a:rPr>
                        <a:t>Är platsen säker?</a:t>
                      </a:r>
                    </a:p>
                    <a:p>
                      <a:pPr marL="171450" indent="-171450" algn="l">
                        <a:buFont typeface="Arial" panose="020B0604020202020204" pitchFamily="34" charset="0"/>
                        <a:buChar char="•"/>
                      </a:pPr>
                      <a:r>
                        <a:rPr lang="sv-SE" sz="1300" dirty="0">
                          <a:solidFill>
                            <a:schemeClr val="tx1"/>
                          </a:solidFill>
                          <a:latin typeface="Calibri" panose="020F0502020204030204" pitchFamily="34" charset="0"/>
                          <a:cs typeface="Calibri" panose="020F0502020204030204" pitchFamily="34" charset="0"/>
                        </a:rPr>
                        <a:t>Hot, våld, trafik, el, brand, väder, gas eller annan fara? </a:t>
                      </a:r>
                    </a:p>
                  </a:txBody>
                  <a:tcPr marL="112595" marR="112595" marT="93830" marB="9383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solidFill>
                      <a:schemeClr val="accent1">
                        <a:alpha val="11723"/>
                      </a:schemeClr>
                    </a:solidFill>
                  </a:tcPr>
                </a:tc>
                <a:tc>
                  <a:txBody>
                    <a:bodyPr/>
                    <a:lstStyle/>
                    <a:p>
                      <a:pPr marL="171450" indent="-171450" algn="l">
                        <a:buFont typeface="Arial" panose="020B0604020202020204" pitchFamily="34" charset="0"/>
                        <a:buChar char="•"/>
                      </a:pPr>
                      <a:r>
                        <a:rPr lang="sv-SE" sz="1300" dirty="0">
                          <a:solidFill>
                            <a:schemeClr val="tx1"/>
                          </a:solidFill>
                          <a:latin typeface="Calibri" panose="020F0502020204030204" pitchFamily="34" charset="0"/>
                          <a:cs typeface="Calibri" panose="020F0502020204030204" pitchFamily="34" charset="0"/>
                        </a:rPr>
                        <a:t>Se till att platsen blir säker för både dig och den drabbade.</a:t>
                      </a:r>
                    </a:p>
                  </a:txBody>
                  <a:tcPr marL="112595" marR="112595" marT="93830" marB="93830">
                    <a:lnL w="6350" cap="flat" cmpd="sng" algn="ctr">
                      <a:solidFill>
                        <a:schemeClr val="bg1"/>
                      </a:solidFill>
                      <a:prstDash val="solid"/>
                      <a:round/>
                      <a:headEnd type="none" w="med" len="med"/>
                      <a:tailEnd type="none" w="med" len="med"/>
                    </a:lnL>
                    <a:lnT w="28575" cap="flat" cmpd="sng" algn="ctr">
                      <a:noFill/>
                      <a:prstDash val="solid"/>
                      <a:round/>
                      <a:headEnd type="none" w="med" len="med"/>
                      <a:tailEnd type="none" w="med" len="med"/>
                    </a:lnT>
                    <a:solidFill>
                      <a:schemeClr val="accent1">
                        <a:alpha val="11723"/>
                      </a:schemeClr>
                    </a:solidFill>
                  </a:tcPr>
                </a:tc>
                <a:extLst>
                  <a:ext uri="{0D108BD9-81ED-4DB2-BD59-A6C34878D82A}">
                    <a16:rowId xmlns:a16="http://schemas.microsoft.com/office/drawing/2014/main" val="1225817716"/>
                  </a:ext>
                </a:extLst>
              </a:tr>
              <a:tr h="792013">
                <a:tc>
                  <a:txBody>
                    <a:bodyPr/>
                    <a:lstStyle/>
                    <a:p>
                      <a:pPr algn="l"/>
                      <a:r>
                        <a:rPr lang="sv-SE" sz="2200" b="1" dirty="0">
                          <a:solidFill>
                            <a:schemeClr val="tx1"/>
                          </a:solidFill>
                          <a:latin typeface="Calibri" panose="020F0502020204030204" pitchFamily="34" charset="0"/>
                          <a:cs typeface="Calibri" panose="020F0502020204030204" pitchFamily="34" charset="0"/>
                        </a:rPr>
                        <a:t>A</a:t>
                      </a:r>
                    </a:p>
                  </a:txBody>
                  <a:tcPr marL="144000" marR="112595" marT="63804" marB="63804">
                    <a:solidFill>
                      <a:srgbClr val="BFCFDD">
                        <a:alpha val="85088"/>
                      </a:srgbClr>
                    </a:solidFill>
                  </a:tcPr>
                </a:tc>
                <a:tc>
                  <a:txBody>
                    <a:bodyPr/>
                    <a:lstStyle/>
                    <a:p>
                      <a:pPr algn="l"/>
                      <a:r>
                        <a:rPr lang="sv-SE" sz="2200" dirty="0">
                          <a:solidFill>
                            <a:schemeClr val="tx1"/>
                          </a:solidFill>
                          <a:latin typeface="Calibri" panose="020F0502020204030204" pitchFamily="34" charset="0"/>
                          <a:cs typeface="Calibri" panose="020F0502020204030204" pitchFamily="34" charset="0"/>
                        </a:rPr>
                        <a:t>Andning</a:t>
                      </a:r>
                    </a:p>
                  </a:txBody>
                  <a:tcPr marL="112595" marR="112595" marT="63804" marB="63804">
                    <a:lnR w="6350" cap="flat" cmpd="sng" algn="ctr">
                      <a:solidFill>
                        <a:schemeClr val="bg1"/>
                      </a:solidFill>
                      <a:prstDash val="solid"/>
                      <a:round/>
                      <a:headEnd type="none" w="med" len="med"/>
                      <a:tailEnd type="none" w="med" len="med"/>
                    </a:lnR>
                    <a:solidFill>
                      <a:srgbClr val="BFCFDD">
                        <a:alpha val="85088"/>
                      </a:srgb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Luftvägsstopp?</a:t>
                      </a:r>
                    </a:p>
                    <a:p>
                      <a:pPr marL="171450" marR="0" lvl="0" indent="-171450" algn="l" defTabSz="914400" rtl="0" eaLnBrk="1" fontAlgn="auto" latinLnBrk="0" hangingPunct="1">
                        <a:lnSpc>
                          <a:spcPts val="1660"/>
                        </a:lnSpc>
                        <a:spcBef>
                          <a:spcPts val="0"/>
                        </a:spcBef>
                        <a:spcAft>
                          <a:spcPts val="0"/>
                        </a:spcAft>
                        <a:buClrTx/>
                        <a:buSzTx/>
                        <a:buFont typeface="Arial" panose="020B0604020202020204" pitchFamily="34" charset="0"/>
                        <a:buChar char="•"/>
                        <a:tabLst/>
                        <a:defRPr/>
                      </a:pPr>
                      <a:r>
                        <a:rPr lang="sv-SE" sz="1300" dirty="0">
                          <a:latin typeface="Calibri" panose="020F0502020204030204" pitchFamily="34" charset="0"/>
                          <a:cs typeface="Calibri" panose="020F0502020204030204" pitchFamily="34" charset="0"/>
                        </a:rPr>
                        <a:t>Drunkning?</a:t>
                      </a:r>
                    </a:p>
                    <a:p>
                      <a:pPr marL="171450" marR="0" lvl="0" indent="-171450" algn="l" defTabSz="914400" rtl="0" eaLnBrk="1" fontAlgn="auto" latinLnBrk="0" hangingPunct="1">
                        <a:lnSpc>
                          <a:spcPts val="1660"/>
                        </a:lnSpc>
                        <a:spcBef>
                          <a:spcPts val="0"/>
                        </a:spcBef>
                        <a:spcAft>
                          <a:spcPts val="0"/>
                        </a:spcAft>
                        <a:buClrTx/>
                        <a:buSzTx/>
                        <a:buFont typeface="Arial" panose="020B0604020202020204" pitchFamily="34" charset="0"/>
                        <a:buChar char="•"/>
                        <a:tabLst/>
                        <a:defRPr/>
                      </a:pPr>
                      <a:r>
                        <a:rPr lang="sv-SE" sz="1300" dirty="0">
                          <a:latin typeface="Calibri" panose="020F0502020204030204" pitchFamily="34" charset="0"/>
                          <a:cs typeface="Calibri" panose="020F0502020204030204" pitchFamily="34" charset="0"/>
                        </a:rPr>
                        <a:t>Har personen någonting i munnen? Blod, kräks eller andra former av vätskor eller objekt?</a:t>
                      </a:r>
                    </a:p>
                  </a:txBody>
                  <a:tcPr marL="112595" marR="112595" marT="63804" marB="6380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BFCFDD">
                        <a:alpha val="85088"/>
                      </a:srgb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Skapa fri luftväg</a:t>
                      </a:r>
                    </a:p>
                  </a:txBody>
                  <a:tcPr marL="112595" marR="112595" marT="63804" marB="63804">
                    <a:lnL w="6350" cap="flat" cmpd="sng" algn="ctr">
                      <a:solidFill>
                        <a:schemeClr val="bg1"/>
                      </a:solidFill>
                      <a:prstDash val="solid"/>
                      <a:round/>
                      <a:headEnd type="none" w="med" len="med"/>
                      <a:tailEnd type="none" w="med" len="med"/>
                    </a:lnL>
                    <a:solidFill>
                      <a:srgbClr val="BFCFDD">
                        <a:alpha val="85088"/>
                      </a:srgbClr>
                    </a:solidFill>
                  </a:tcPr>
                </a:tc>
                <a:extLst>
                  <a:ext uri="{0D108BD9-81ED-4DB2-BD59-A6C34878D82A}">
                    <a16:rowId xmlns:a16="http://schemas.microsoft.com/office/drawing/2014/main" val="2594867812"/>
                  </a:ext>
                </a:extLst>
              </a:tr>
              <a:tr h="792013">
                <a:tc>
                  <a:txBody>
                    <a:bodyPr/>
                    <a:lstStyle/>
                    <a:p>
                      <a:pPr algn="l"/>
                      <a:r>
                        <a:rPr lang="sv-SE" sz="2200" b="1" dirty="0">
                          <a:solidFill>
                            <a:schemeClr val="tx1"/>
                          </a:solidFill>
                          <a:latin typeface="Calibri" panose="020F0502020204030204" pitchFamily="34" charset="0"/>
                          <a:cs typeface="Calibri" panose="020F0502020204030204" pitchFamily="34" charset="0"/>
                        </a:rPr>
                        <a:t>B</a:t>
                      </a:r>
                    </a:p>
                  </a:txBody>
                  <a:tcPr marL="144000" marR="112595" marT="63804" marB="63804">
                    <a:solidFill>
                      <a:schemeClr val="accent1">
                        <a:alpha val="11723"/>
                      </a:schemeClr>
                    </a:solidFill>
                  </a:tcPr>
                </a:tc>
                <a:tc>
                  <a:txBody>
                    <a:bodyPr/>
                    <a:lstStyle/>
                    <a:p>
                      <a:pPr algn="l"/>
                      <a:r>
                        <a:rPr lang="sv-SE" sz="2200" dirty="0">
                          <a:solidFill>
                            <a:schemeClr val="tx1"/>
                          </a:solidFill>
                          <a:latin typeface="Calibri" panose="020F0502020204030204" pitchFamily="34" charset="0"/>
                          <a:cs typeface="Calibri" panose="020F0502020204030204" pitchFamily="34" charset="0"/>
                        </a:rPr>
                        <a:t>Bedöm andning</a:t>
                      </a:r>
                    </a:p>
                  </a:txBody>
                  <a:tcPr marL="112595" marR="112595" marT="63804" marB="63804">
                    <a:lnR w="6350" cap="flat" cmpd="sng" algn="ctr">
                      <a:solidFill>
                        <a:schemeClr val="bg1"/>
                      </a:solidFill>
                      <a:prstDash val="solid"/>
                      <a:round/>
                      <a:headEnd type="none" w="med" len="med"/>
                      <a:tailEnd type="none" w="med" len="med"/>
                    </a:lnR>
                    <a:solidFill>
                      <a:schemeClr val="accent1">
                        <a:alpha val="11723"/>
                      </a:scheme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Medvetslös med onormal eller ingen andning?</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Andra typer av andningssvårigheter?</a:t>
                      </a:r>
                    </a:p>
                  </a:txBody>
                  <a:tcPr marL="112595" marR="112595" marT="63804" marB="6380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alpha val="11723"/>
                      </a:scheme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HLR</a:t>
                      </a:r>
                    </a:p>
                    <a:p>
                      <a:pPr marL="171450" indent="-171450" algn="l">
                        <a:lnSpc>
                          <a:spcPts val="1660"/>
                        </a:lnSpc>
                        <a:buFont typeface="Arial" panose="020B0604020202020204" pitchFamily="34" charset="0"/>
                        <a:buChar char="•"/>
                      </a:pPr>
                      <a:r>
                        <a:rPr lang="sv-SE" sz="1300" dirty="0" err="1">
                          <a:latin typeface="Calibri" panose="020F0502020204030204" pitchFamily="34" charset="0"/>
                          <a:cs typeface="Calibri" panose="020F0502020204030204" pitchFamily="34" charset="0"/>
                        </a:rPr>
                        <a:t>Hjärtläge</a:t>
                      </a:r>
                      <a:r>
                        <a:rPr lang="sv-SE" sz="1300" dirty="0">
                          <a:latin typeface="Calibri" panose="020F0502020204030204" pitchFamily="34" charset="0"/>
                          <a:cs typeface="Calibri" panose="020F0502020204030204" pitchFamily="34" charset="0"/>
                        </a:rPr>
                        <a:t> </a:t>
                      </a:r>
                      <a:br>
                        <a:rPr lang="sv-SE" sz="1300" dirty="0">
                          <a:latin typeface="Calibri" panose="020F0502020204030204" pitchFamily="34" charset="0"/>
                          <a:cs typeface="Calibri" panose="020F0502020204030204" pitchFamily="34" charset="0"/>
                        </a:rPr>
                      </a:br>
                      <a:r>
                        <a:rPr lang="sv-SE" sz="1300" dirty="0">
                          <a:latin typeface="Calibri" panose="020F0502020204030204" pitchFamily="34" charset="0"/>
                          <a:cs typeface="Calibri" panose="020F0502020204030204" pitchFamily="34" charset="0"/>
                        </a:rPr>
                        <a:t>– Vila, värme, varsamhet</a:t>
                      </a:r>
                    </a:p>
                  </a:txBody>
                  <a:tcPr marL="112595" marR="112595" marT="63804" marB="63804">
                    <a:lnL w="6350" cap="flat" cmpd="sng" algn="ctr">
                      <a:solidFill>
                        <a:schemeClr val="bg1"/>
                      </a:solidFill>
                      <a:prstDash val="solid"/>
                      <a:round/>
                      <a:headEnd type="none" w="med" len="med"/>
                      <a:tailEnd type="none" w="med" len="med"/>
                    </a:lnL>
                    <a:solidFill>
                      <a:schemeClr val="accent1">
                        <a:alpha val="11723"/>
                      </a:schemeClr>
                    </a:solidFill>
                  </a:tcPr>
                </a:tc>
                <a:extLst>
                  <a:ext uri="{0D108BD9-81ED-4DB2-BD59-A6C34878D82A}">
                    <a16:rowId xmlns:a16="http://schemas.microsoft.com/office/drawing/2014/main" val="3573135626"/>
                  </a:ext>
                </a:extLst>
              </a:tr>
              <a:tr h="1692362">
                <a:tc>
                  <a:txBody>
                    <a:bodyPr/>
                    <a:lstStyle/>
                    <a:p>
                      <a:pPr algn="l"/>
                      <a:r>
                        <a:rPr lang="sv-SE" sz="2200" b="1" dirty="0">
                          <a:solidFill>
                            <a:schemeClr val="tx1"/>
                          </a:solidFill>
                          <a:latin typeface="Calibri" panose="020F0502020204030204" pitchFamily="34" charset="0"/>
                          <a:cs typeface="Calibri" panose="020F0502020204030204" pitchFamily="34" charset="0"/>
                        </a:rPr>
                        <a:t>C</a:t>
                      </a:r>
                    </a:p>
                  </a:txBody>
                  <a:tcPr marL="144000" marR="112595" marT="63804" marB="63804">
                    <a:solidFill>
                      <a:srgbClr val="BFCFDD">
                        <a:alpha val="84710"/>
                      </a:srgbClr>
                    </a:solidFill>
                  </a:tcPr>
                </a:tc>
                <a:tc>
                  <a:txBody>
                    <a:bodyPr/>
                    <a:lstStyle/>
                    <a:p>
                      <a:pPr algn="l"/>
                      <a:r>
                        <a:rPr lang="sv-SE" sz="2200" dirty="0">
                          <a:solidFill>
                            <a:schemeClr val="tx1"/>
                          </a:solidFill>
                          <a:latin typeface="Calibri" panose="020F0502020204030204" pitchFamily="34" charset="0"/>
                          <a:cs typeface="Calibri" panose="020F0502020204030204" pitchFamily="34" charset="0"/>
                        </a:rPr>
                        <a:t>Cirkulation</a:t>
                      </a:r>
                    </a:p>
                  </a:txBody>
                  <a:tcPr marL="112595" marR="112595" marT="63804" marB="63804">
                    <a:lnR w="6350" cap="flat" cmpd="sng" algn="ctr">
                      <a:solidFill>
                        <a:schemeClr val="bg1"/>
                      </a:solidFill>
                      <a:prstDash val="solid"/>
                      <a:round/>
                      <a:headEnd type="none" w="med" len="med"/>
                      <a:tailEnd type="none" w="med" len="med"/>
                    </a:lnR>
                    <a:solidFill>
                      <a:srgbClr val="BFCFDD">
                        <a:alpha val="84710"/>
                      </a:srgb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Bröstsmärtor?</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Okontrollerad blödning?</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Inre blödning?</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Blek och kall hud?</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Blåa läppar?</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Snabb och ytlig andning?</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Allergi och förgiftning?</a:t>
                      </a:r>
                    </a:p>
                  </a:txBody>
                  <a:tcPr marL="112595" marR="112595" marT="63804" marB="6380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BFCFDD">
                        <a:alpha val="84710"/>
                      </a:srgb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Stoppa blödning</a:t>
                      </a:r>
                      <a:br>
                        <a:rPr lang="sv-SE" sz="1300" dirty="0">
                          <a:latin typeface="Calibri" panose="020F0502020204030204" pitchFamily="34" charset="0"/>
                          <a:cs typeface="Calibri" panose="020F0502020204030204" pitchFamily="34" charset="0"/>
                        </a:rPr>
                      </a:br>
                      <a:r>
                        <a:rPr lang="sv-SE" sz="1300" dirty="0">
                          <a:latin typeface="Calibri" panose="020F0502020204030204" pitchFamily="34" charset="0"/>
                          <a:cs typeface="Calibri" panose="020F0502020204030204" pitchFamily="34" charset="0"/>
                        </a:rPr>
                        <a:t>– Direkttryck, tryckförband</a:t>
                      </a:r>
                    </a:p>
                    <a:p>
                      <a:pPr marL="171450" marR="0" lvl="0" indent="-171450" algn="l" defTabSz="914400" rtl="0" eaLnBrk="1" fontAlgn="auto" latinLnBrk="0" hangingPunct="1">
                        <a:lnSpc>
                          <a:spcPts val="1660"/>
                        </a:lnSpc>
                        <a:spcBef>
                          <a:spcPts val="0"/>
                        </a:spcBef>
                        <a:spcAft>
                          <a:spcPts val="0"/>
                        </a:spcAft>
                        <a:buClrTx/>
                        <a:buSzTx/>
                        <a:buFont typeface="Arial" panose="020B0604020202020204" pitchFamily="34" charset="0"/>
                        <a:buChar char="•"/>
                        <a:tabLst/>
                        <a:defRPr/>
                      </a:pPr>
                      <a:r>
                        <a:rPr lang="sv-SE" sz="1300" dirty="0">
                          <a:latin typeface="Calibri" panose="020F0502020204030204" pitchFamily="34" charset="0"/>
                          <a:cs typeface="Calibri" panose="020F0502020204030204" pitchFamily="34" charset="0"/>
                        </a:rPr>
                        <a:t>Motverka cirkulationssvikt</a:t>
                      </a:r>
                    </a:p>
                    <a:p>
                      <a:pPr marL="171450" marR="0" lvl="0" indent="-171450" algn="l" defTabSz="914400" rtl="0" eaLnBrk="1" fontAlgn="auto" latinLnBrk="0" hangingPunct="1">
                        <a:lnSpc>
                          <a:spcPts val="1660"/>
                        </a:lnSpc>
                        <a:spcBef>
                          <a:spcPts val="0"/>
                        </a:spcBef>
                        <a:spcAft>
                          <a:spcPts val="0"/>
                        </a:spcAft>
                        <a:buClrTx/>
                        <a:buSzTx/>
                        <a:buFont typeface="Arial" panose="020B0604020202020204" pitchFamily="34" charset="0"/>
                        <a:buChar char="•"/>
                        <a:tabLst/>
                        <a:defRPr/>
                      </a:pPr>
                      <a:r>
                        <a:rPr kumimoji="0" lang="sv-SE" sz="1300" b="0" i="0" u="none" strike="noStrike" kern="1200" cap="none" spc="0" normalizeH="0" baseline="0" noProof="0" dirty="0" err="1">
                          <a:ln>
                            <a:noFill/>
                          </a:ln>
                          <a:solidFill>
                            <a:srgbClr val="000E2C"/>
                          </a:solidFill>
                          <a:effectLst/>
                          <a:uLnTx/>
                          <a:uFillTx/>
                          <a:latin typeface="Calibri" panose="020F0502020204030204" pitchFamily="34" charset="0"/>
                          <a:ea typeface="+mn-ea"/>
                          <a:cs typeface="Calibri" panose="020F0502020204030204" pitchFamily="34" charset="0"/>
                        </a:rPr>
                        <a:t>Hjärtläge</a:t>
                      </a:r>
                      <a:r>
                        <a:rPr kumimoji="0" lang="sv-SE" sz="1300" b="0" i="0" u="none" strike="noStrike" kern="1200" cap="none" spc="0" normalizeH="0" baseline="0" noProof="0" dirty="0">
                          <a:ln>
                            <a:noFill/>
                          </a:ln>
                          <a:solidFill>
                            <a:srgbClr val="000E2C"/>
                          </a:solidFill>
                          <a:effectLst/>
                          <a:uLnTx/>
                          <a:uFillTx/>
                          <a:latin typeface="Calibri" panose="020F0502020204030204" pitchFamily="34" charset="0"/>
                          <a:ea typeface="+mn-ea"/>
                          <a:cs typeface="Calibri" panose="020F0502020204030204" pitchFamily="34" charset="0"/>
                        </a:rPr>
                        <a:t> </a:t>
                      </a:r>
                      <a:br>
                        <a:rPr kumimoji="0" lang="sv-SE" sz="1300" b="0" i="0" u="none" strike="noStrike" kern="1200" cap="none" spc="0" normalizeH="0" baseline="0" noProof="0" dirty="0">
                          <a:ln>
                            <a:noFill/>
                          </a:ln>
                          <a:solidFill>
                            <a:srgbClr val="000E2C"/>
                          </a:solidFill>
                          <a:effectLst/>
                          <a:uLnTx/>
                          <a:uFillTx/>
                          <a:latin typeface="Calibri" panose="020F0502020204030204" pitchFamily="34" charset="0"/>
                          <a:ea typeface="+mn-ea"/>
                          <a:cs typeface="Calibri" panose="020F0502020204030204" pitchFamily="34" charset="0"/>
                        </a:rPr>
                      </a:br>
                      <a:r>
                        <a:rPr kumimoji="0" lang="sv-SE" sz="1300" b="0" i="0" u="none" strike="noStrike" kern="1200" cap="none" spc="0" normalizeH="0" baseline="0" noProof="0" dirty="0">
                          <a:ln>
                            <a:noFill/>
                          </a:ln>
                          <a:solidFill>
                            <a:srgbClr val="000E2C"/>
                          </a:solidFill>
                          <a:effectLst/>
                          <a:uLnTx/>
                          <a:uFillTx/>
                          <a:latin typeface="Calibri" panose="020F0502020204030204" pitchFamily="34" charset="0"/>
                          <a:ea typeface="+mn-ea"/>
                          <a:cs typeface="Calibri" panose="020F0502020204030204" pitchFamily="34" charset="0"/>
                        </a:rPr>
                        <a:t>– Vila, värme, varsamhet</a:t>
                      </a:r>
                    </a:p>
                    <a:p>
                      <a:pPr marL="171450" indent="-171450" algn="l">
                        <a:lnSpc>
                          <a:spcPts val="1660"/>
                        </a:lnSpc>
                        <a:buFont typeface="Arial" panose="020B0604020202020204" pitchFamily="34" charset="0"/>
                        <a:buChar char="•"/>
                      </a:pPr>
                      <a:endParaRPr lang="sv-SE" sz="1300" dirty="0">
                        <a:latin typeface="Calibri" panose="020F0502020204030204" pitchFamily="34" charset="0"/>
                        <a:cs typeface="Calibri" panose="020F0502020204030204" pitchFamily="34" charset="0"/>
                      </a:endParaRPr>
                    </a:p>
                  </a:txBody>
                  <a:tcPr marL="112595" marR="112595" marT="63804" marB="63804">
                    <a:lnL w="6350" cap="flat" cmpd="sng" algn="ctr">
                      <a:solidFill>
                        <a:schemeClr val="bg1"/>
                      </a:solidFill>
                      <a:prstDash val="solid"/>
                      <a:round/>
                      <a:headEnd type="none" w="med" len="med"/>
                      <a:tailEnd type="none" w="med" len="med"/>
                    </a:lnL>
                    <a:solidFill>
                      <a:srgbClr val="BFCFDD">
                        <a:alpha val="84710"/>
                      </a:srgbClr>
                    </a:solidFill>
                  </a:tcPr>
                </a:tc>
                <a:extLst>
                  <a:ext uri="{0D108BD9-81ED-4DB2-BD59-A6C34878D82A}">
                    <a16:rowId xmlns:a16="http://schemas.microsoft.com/office/drawing/2014/main" val="3953393374"/>
                  </a:ext>
                </a:extLst>
              </a:tr>
              <a:tr h="1692362">
                <a:tc>
                  <a:txBody>
                    <a:bodyPr/>
                    <a:lstStyle/>
                    <a:p>
                      <a:pPr algn="l"/>
                      <a:r>
                        <a:rPr lang="sv-SE" sz="2200" b="1" dirty="0">
                          <a:solidFill>
                            <a:schemeClr val="tx1"/>
                          </a:solidFill>
                          <a:latin typeface="Calibri" panose="020F0502020204030204" pitchFamily="34" charset="0"/>
                          <a:cs typeface="Calibri" panose="020F0502020204030204" pitchFamily="34" charset="0"/>
                        </a:rPr>
                        <a:t>D</a:t>
                      </a:r>
                    </a:p>
                  </a:txBody>
                  <a:tcPr marL="144000" marR="112595" marT="63804" marB="63804">
                    <a:solidFill>
                      <a:schemeClr val="accent1">
                        <a:alpha val="11723"/>
                      </a:schemeClr>
                    </a:solidFill>
                  </a:tcPr>
                </a:tc>
                <a:tc>
                  <a:txBody>
                    <a:bodyPr/>
                    <a:lstStyle/>
                    <a:p>
                      <a:pPr algn="l"/>
                      <a:r>
                        <a:rPr lang="sv-SE" sz="2200" dirty="0">
                          <a:solidFill>
                            <a:schemeClr val="tx1"/>
                          </a:solidFill>
                          <a:latin typeface="Calibri" panose="020F0502020204030204" pitchFamily="34" charset="0"/>
                          <a:cs typeface="Calibri" panose="020F0502020204030204" pitchFamily="34" charset="0"/>
                        </a:rPr>
                        <a:t>Dysfunktion</a:t>
                      </a:r>
                    </a:p>
                  </a:txBody>
                  <a:tcPr marL="112595" marR="112595" marT="63804" marB="63804">
                    <a:lnR w="6350" cap="flat" cmpd="sng" algn="ctr">
                      <a:solidFill>
                        <a:schemeClr val="bg1"/>
                      </a:solidFill>
                      <a:prstDash val="solid"/>
                      <a:round/>
                      <a:headEnd type="none" w="med" len="med"/>
                      <a:tailEnd type="none" w="med" len="med"/>
                    </a:lnR>
                    <a:solidFill>
                      <a:schemeClr val="accent1">
                        <a:alpha val="11723"/>
                      </a:scheme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Smärta?</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Nedsatt rörelseförmåga?</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Talsvårigheter?</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Förlamning?</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Fraktur?</a:t>
                      </a:r>
                    </a:p>
                    <a:p>
                      <a:pPr marL="171450" marR="0" lvl="0" indent="-171450" algn="l" defTabSz="914400" rtl="0" eaLnBrk="1" fontAlgn="auto" latinLnBrk="0" hangingPunct="1">
                        <a:lnSpc>
                          <a:spcPts val="1660"/>
                        </a:lnSpc>
                        <a:spcBef>
                          <a:spcPts val="0"/>
                        </a:spcBef>
                        <a:spcAft>
                          <a:spcPts val="0"/>
                        </a:spcAft>
                        <a:buClrTx/>
                        <a:buSzTx/>
                        <a:buFont typeface="Arial" panose="020B0604020202020204" pitchFamily="34" charset="0"/>
                        <a:buChar char="•"/>
                        <a:tabLst/>
                        <a:defRPr/>
                      </a:pPr>
                      <a:r>
                        <a:rPr lang="sv-SE" sz="1300" dirty="0">
                          <a:latin typeface="Calibri" panose="020F0502020204030204" pitchFamily="34" charset="0"/>
                          <a:cs typeface="Calibri" panose="020F0502020204030204" pitchFamily="34" charset="0"/>
                        </a:rPr>
                        <a:t>Förvirrad? </a:t>
                      </a:r>
                    </a:p>
                    <a:p>
                      <a:pPr marL="171450" marR="0" lvl="0" indent="-171450" algn="l" defTabSz="914400" rtl="0" eaLnBrk="1" fontAlgn="auto" latinLnBrk="0" hangingPunct="1">
                        <a:lnSpc>
                          <a:spcPts val="1660"/>
                        </a:lnSpc>
                        <a:spcBef>
                          <a:spcPts val="0"/>
                        </a:spcBef>
                        <a:spcAft>
                          <a:spcPts val="0"/>
                        </a:spcAft>
                        <a:buClrTx/>
                        <a:buSzTx/>
                        <a:buFont typeface="Arial" panose="020B0604020202020204" pitchFamily="34" charset="0"/>
                        <a:buChar char="•"/>
                        <a:tabLst/>
                        <a:defRPr/>
                      </a:pPr>
                      <a:r>
                        <a:rPr lang="sv-SE" sz="1300" dirty="0">
                          <a:latin typeface="Calibri" panose="020F0502020204030204" pitchFamily="34" charset="0"/>
                          <a:cs typeface="Calibri" panose="020F0502020204030204" pitchFamily="34" charset="0"/>
                        </a:rPr>
                        <a:t>Påverkad av droger/alkohol</a:t>
                      </a:r>
                    </a:p>
                  </a:txBody>
                  <a:tcPr marL="112595" marR="112595" marT="63804" marB="6380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alpha val="11723"/>
                      </a:scheme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Stabilisera nacke</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Akut-test – Stroke?</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Undvik rörelse – stabilisera</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Iaktta försiktighet</a:t>
                      </a:r>
                    </a:p>
                  </a:txBody>
                  <a:tcPr marL="112595" marR="112595" marT="63804" marB="63804">
                    <a:lnL w="6350" cap="flat" cmpd="sng" algn="ctr">
                      <a:solidFill>
                        <a:schemeClr val="bg1"/>
                      </a:solidFill>
                      <a:prstDash val="solid"/>
                      <a:round/>
                      <a:headEnd type="none" w="med" len="med"/>
                      <a:tailEnd type="none" w="med" len="med"/>
                    </a:lnL>
                    <a:solidFill>
                      <a:schemeClr val="accent1">
                        <a:alpha val="11723"/>
                      </a:schemeClr>
                    </a:solidFill>
                  </a:tcPr>
                </a:tc>
                <a:extLst>
                  <a:ext uri="{0D108BD9-81ED-4DB2-BD59-A6C34878D82A}">
                    <a16:rowId xmlns:a16="http://schemas.microsoft.com/office/drawing/2014/main" val="1787903190"/>
                  </a:ext>
                </a:extLst>
              </a:tr>
              <a:tr h="792013">
                <a:tc>
                  <a:txBody>
                    <a:bodyPr/>
                    <a:lstStyle/>
                    <a:p>
                      <a:pPr algn="l"/>
                      <a:r>
                        <a:rPr lang="sv-SE" sz="2200" b="1" dirty="0">
                          <a:solidFill>
                            <a:schemeClr val="tx1"/>
                          </a:solidFill>
                          <a:latin typeface="Calibri" panose="020F0502020204030204" pitchFamily="34" charset="0"/>
                          <a:cs typeface="Calibri" panose="020F0502020204030204" pitchFamily="34" charset="0"/>
                        </a:rPr>
                        <a:t>E</a:t>
                      </a:r>
                    </a:p>
                  </a:txBody>
                  <a:tcPr marL="144000" marR="112595" marT="63804" marB="63804">
                    <a:solidFill>
                      <a:srgbClr val="BFCFDD">
                        <a:alpha val="85088"/>
                      </a:srgbClr>
                    </a:solidFill>
                  </a:tcPr>
                </a:tc>
                <a:tc>
                  <a:txBody>
                    <a:bodyPr/>
                    <a:lstStyle/>
                    <a:p>
                      <a:pPr algn="l"/>
                      <a:r>
                        <a:rPr lang="sv-SE" sz="2200" dirty="0">
                          <a:solidFill>
                            <a:schemeClr val="tx1"/>
                          </a:solidFill>
                          <a:latin typeface="Calibri" panose="020F0502020204030204" pitchFamily="34" charset="0"/>
                          <a:cs typeface="Calibri" panose="020F0502020204030204" pitchFamily="34" charset="0"/>
                        </a:rPr>
                        <a:t>Exponering</a:t>
                      </a:r>
                    </a:p>
                  </a:txBody>
                  <a:tcPr marL="112595" marR="112595" marT="63804" marB="63804">
                    <a:lnR w="6350" cap="flat" cmpd="sng" algn="ctr">
                      <a:solidFill>
                        <a:schemeClr val="bg1"/>
                      </a:solidFill>
                      <a:prstDash val="solid"/>
                      <a:round/>
                      <a:headEnd type="none" w="med" len="med"/>
                      <a:tailEnd type="none" w="med" len="med"/>
                    </a:lnR>
                    <a:solidFill>
                      <a:srgbClr val="BFCFDD">
                        <a:alpha val="85088"/>
                      </a:srgb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Dolda skador?</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Exponering kyla – värme?</a:t>
                      </a:r>
                    </a:p>
                  </a:txBody>
                  <a:tcPr marL="112595" marR="112595" marT="63804" marB="6380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BFCFDD">
                        <a:alpha val="85088"/>
                      </a:srgbClr>
                    </a:solidFill>
                  </a:tcPr>
                </a:tc>
                <a:tc>
                  <a:txBody>
                    <a:bodyPr/>
                    <a:lstStyle/>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Undersök hela kroppen</a:t>
                      </a:r>
                    </a:p>
                    <a:p>
                      <a:pPr marL="171450" indent="-171450" algn="l">
                        <a:lnSpc>
                          <a:spcPts val="1660"/>
                        </a:lnSpc>
                        <a:buFont typeface="Arial" panose="020B0604020202020204" pitchFamily="34" charset="0"/>
                        <a:buChar char="•"/>
                      </a:pPr>
                      <a:r>
                        <a:rPr lang="sv-SE" sz="1300" dirty="0">
                          <a:latin typeface="Calibri" panose="020F0502020204030204" pitchFamily="34" charset="0"/>
                          <a:cs typeface="Calibri" panose="020F0502020204030204" pitchFamily="34" charset="0"/>
                        </a:rPr>
                        <a:t>Förebygg nedkylning</a:t>
                      </a:r>
                      <a:br>
                        <a:rPr lang="sv-SE" sz="1300" dirty="0">
                          <a:latin typeface="Calibri" panose="020F0502020204030204" pitchFamily="34" charset="0"/>
                          <a:cs typeface="Calibri" panose="020F0502020204030204" pitchFamily="34" charset="0"/>
                        </a:rPr>
                      </a:br>
                      <a:r>
                        <a:rPr kumimoji="0" lang="sv-SE" sz="1300" b="0" i="0" u="none" strike="noStrike" kern="1200" cap="none" spc="0" normalizeH="0" baseline="0" noProof="0" dirty="0">
                          <a:ln>
                            <a:noFill/>
                          </a:ln>
                          <a:solidFill>
                            <a:srgbClr val="000E2C"/>
                          </a:solidFill>
                          <a:effectLst/>
                          <a:uLnTx/>
                          <a:uFillTx/>
                          <a:latin typeface="Calibri" panose="020F0502020204030204" pitchFamily="34" charset="0"/>
                          <a:ea typeface="+mn-ea"/>
                          <a:cs typeface="Calibri" panose="020F0502020204030204" pitchFamily="34" charset="0"/>
                        </a:rPr>
                        <a:t>– Vila, värme, varsamhet</a:t>
                      </a:r>
                    </a:p>
                  </a:txBody>
                  <a:tcPr marL="112595" marR="112595" marT="63804" marB="63804">
                    <a:lnL w="6350" cap="flat" cmpd="sng" algn="ctr">
                      <a:solidFill>
                        <a:schemeClr val="bg1"/>
                      </a:solidFill>
                      <a:prstDash val="solid"/>
                      <a:round/>
                      <a:headEnd type="none" w="med" len="med"/>
                      <a:tailEnd type="none" w="med" len="med"/>
                    </a:lnL>
                    <a:solidFill>
                      <a:srgbClr val="BFCFDD">
                        <a:alpha val="85088"/>
                      </a:srgbClr>
                    </a:solidFill>
                  </a:tcPr>
                </a:tc>
                <a:extLst>
                  <a:ext uri="{0D108BD9-81ED-4DB2-BD59-A6C34878D82A}">
                    <a16:rowId xmlns:a16="http://schemas.microsoft.com/office/drawing/2014/main" val="3800675921"/>
                  </a:ext>
                </a:extLst>
              </a:tr>
            </a:tbl>
          </a:graphicData>
        </a:graphic>
      </p:graphicFrame>
    </p:spTree>
    <p:custDataLst>
      <p:tags r:id="rId1"/>
    </p:custDataLst>
    <p:extLst>
      <p:ext uri="{BB962C8B-B14F-4D97-AF65-F5344CB8AC3E}">
        <p14:creationId xmlns:p14="http://schemas.microsoft.com/office/powerpoint/2010/main" val="115580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58CA25A-8317-53BA-B8B4-20B09975A314}"/>
              </a:ext>
            </a:extLst>
          </p:cNvPr>
          <p:cNvSpPr/>
          <p:nvPr/>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r>
              <a:rPr lang="sv-SE" dirty="0"/>
              <a:t>Livsfarligt läge</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a:xfrm>
            <a:off x="947737" y="2612010"/>
            <a:ext cx="4877938" cy="3012503"/>
          </a:xfrm>
        </p:spPr>
        <p:txBody>
          <a:bodyPr/>
          <a:lstStyle/>
          <a:p>
            <a:pPr marL="0" indent="0">
              <a:buNone/>
            </a:pPr>
            <a:r>
              <a:rPr lang="sv-SE" dirty="0"/>
              <a:t>Se till att platsen blir säker för både dig och den drabbade.</a:t>
            </a:r>
          </a:p>
          <a:p>
            <a:pPr marL="0" indent="0">
              <a:buNone/>
            </a:pPr>
            <a:r>
              <a:rPr lang="sv-SE" sz="2000" dirty="0"/>
              <a:t>Kan vi närma oss personen utan risk för egen säkerhet</a:t>
            </a:r>
          </a:p>
          <a:p>
            <a:pPr marL="0" indent="0">
              <a:buNone/>
            </a:pPr>
            <a:r>
              <a:rPr lang="sv-SE" sz="2000" dirty="0"/>
              <a:t>Behöver personen förflyttas</a:t>
            </a:r>
          </a:p>
          <a:p>
            <a:pPr marL="0" indent="0">
              <a:buNone/>
            </a:pPr>
            <a:r>
              <a:rPr lang="sv-SE" sz="2000" dirty="0"/>
              <a:t>Förflytta endast en person om det är fara för liv.</a:t>
            </a:r>
          </a:p>
        </p:txBody>
      </p:sp>
      <p:sp>
        <p:nvSpPr>
          <p:cNvPr id="39" name="Platshållare för text 38">
            <a:extLst>
              <a:ext uri="{FF2B5EF4-FFF2-40B4-BE49-F238E27FC236}">
                <a16:creationId xmlns:a16="http://schemas.microsoft.com/office/drawing/2014/main" id="{01014083-1A78-8B78-B0A3-30F2CC9166EC}"/>
              </a:ext>
            </a:extLst>
          </p:cNvPr>
          <p:cNvSpPr>
            <a:spLocks noGrp="1"/>
          </p:cNvSpPr>
          <p:nvPr>
            <p:ph type="body" sz="quarter" idx="18"/>
          </p:nvPr>
        </p:nvSpPr>
        <p:spPr/>
        <p:txBody>
          <a:bodyPr/>
          <a:lstStyle/>
          <a:p>
            <a:endParaRPr lang="sv-SE"/>
          </a:p>
        </p:txBody>
      </p:sp>
      <p:grpSp>
        <p:nvGrpSpPr>
          <p:cNvPr id="20" name="Grupp 19">
            <a:extLst>
              <a:ext uri="{FF2B5EF4-FFF2-40B4-BE49-F238E27FC236}">
                <a16:creationId xmlns:a16="http://schemas.microsoft.com/office/drawing/2014/main" id="{CB685EA9-E977-CE9E-E0C1-D88C9A96F467}"/>
              </a:ext>
            </a:extLst>
          </p:cNvPr>
          <p:cNvGrpSpPr/>
          <p:nvPr/>
        </p:nvGrpSpPr>
        <p:grpSpPr>
          <a:xfrm>
            <a:off x="903296" y="321782"/>
            <a:ext cx="2665684" cy="477050"/>
            <a:chOff x="804279" y="280420"/>
            <a:chExt cx="2514684" cy="450027"/>
          </a:xfrm>
        </p:grpSpPr>
        <p:sp>
          <p:nvSpPr>
            <p:cNvPr id="21" name="Rektangel med rundade hörn 20">
              <a:extLst>
                <a:ext uri="{FF2B5EF4-FFF2-40B4-BE49-F238E27FC236}">
                  <a16:creationId xmlns:a16="http://schemas.microsoft.com/office/drawing/2014/main" id="{9D401D7E-42A2-71DE-9743-A158693DBC64}"/>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22" name="Rubrik 2">
              <a:extLst>
                <a:ext uri="{FF2B5EF4-FFF2-40B4-BE49-F238E27FC236}">
                  <a16:creationId xmlns:a16="http://schemas.microsoft.com/office/drawing/2014/main" id="{973F0E4B-5F12-7893-5551-2D3439E1ED70}"/>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L</a:t>
              </a:r>
            </a:p>
          </p:txBody>
        </p:sp>
        <p:sp>
          <p:nvSpPr>
            <p:cNvPr id="23" name="Rubrik 2">
              <a:extLst>
                <a:ext uri="{FF2B5EF4-FFF2-40B4-BE49-F238E27FC236}">
                  <a16:creationId xmlns:a16="http://schemas.microsoft.com/office/drawing/2014/main" id="{73CB5943-CD1C-146D-4351-1B839CBCF482}"/>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A</a:t>
              </a:r>
            </a:p>
          </p:txBody>
        </p:sp>
        <p:sp>
          <p:nvSpPr>
            <p:cNvPr id="24" name="Rubrik 2">
              <a:extLst>
                <a:ext uri="{FF2B5EF4-FFF2-40B4-BE49-F238E27FC236}">
                  <a16:creationId xmlns:a16="http://schemas.microsoft.com/office/drawing/2014/main" id="{8FB7E582-A75D-A4B6-285B-B5BDCD0F3238}"/>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25" name="Rubrik 2">
              <a:extLst>
                <a:ext uri="{FF2B5EF4-FFF2-40B4-BE49-F238E27FC236}">
                  <a16:creationId xmlns:a16="http://schemas.microsoft.com/office/drawing/2014/main" id="{A5F61336-071E-A70D-3CCF-5F54D9F249CB}"/>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26" name="Rubrik 2">
              <a:extLst>
                <a:ext uri="{FF2B5EF4-FFF2-40B4-BE49-F238E27FC236}">
                  <a16:creationId xmlns:a16="http://schemas.microsoft.com/office/drawing/2014/main" id="{43CF36F5-98C9-6B35-5683-7A59AD9D0769}"/>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27" name="Rubrik 2">
              <a:extLst>
                <a:ext uri="{FF2B5EF4-FFF2-40B4-BE49-F238E27FC236}">
                  <a16:creationId xmlns:a16="http://schemas.microsoft.com/office/drawing/2014/main" id="{591B31B1-ADCF-05DF-CCE4-052AAC2B9FC6}"/>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28" name="Rubrik 2">
              <a:extLst>
                <a:ext uri="{FF2B5EF4-FFF2-40B4-BE49-F238E27FC236}">
                  <a16:creationId xmlns:a16="http://schemas.microsoft.com/office/drawing/2014/main" id="{32CD4B8B-CB41-094A-E4C6-EA7215CA5886}"/>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pic>
        <p:nvPicPr>
          <p:cNvPr id="36" name="Bildobjekt 35">
            <a:extLst>
              <a:ext uri="{FF2B5EF4-FFF2-40B4-BE49-F238E27FC236}">
                <a16:creationId xmlns:a16="http://schemas.microsoft.com/office/drawing/2014/main" id="{A638164A-9070-E60B-4C57-BF9AB6FE8EF9}"/>
              </a:ext>
            </a:extLst>
          </p:cNvPr>
          <p:cNvPicPr>
            <a:picLocks noChangeAspect="1"/>
          </p:cNvPicPr>
          <p:nvPr/>
        </p:nvPicPr>
        <p:blipFill>
          <a:blip r:embed="rId4"/>
          <a:stretch>
            <a:fillRect/>
          </a:stretch>
        </p:blipFill>
        <p:spPr>
          <a:xfrm>
            <a:off x="6636502" y="1347110"/>
            <a:ext cx="4935390" cy="3902808"/>
          </a:xfrm>
          <a:prstGeom prst="rect">
            <a:avLst/>
          </a:prstGeom>
        </p:spPr>
      </p:pic>
      <p:sp>
        <p:nvSpPr>
          <p:cNvPr id="41" name="textruta 40">
            <a:extLst>
              <a:ext uri="{FF2B5EF4-FFF2-40B4-BE49-F238E27FC236}">
                <a16:creationId xmlns:a16="http://schemas.microsoft.com/office/drawing/2014/main" id="{59B18496-FFBD-F7FA-03C2-76BA20B22C37}"/>
              </a:ext>
            </a:extLst>
          </p:cNvPr>
          <p:cNvSpPr txBox="1"/>
          <p:nvPr/>
        </p:nvSpPr>
        <p:spPr>
          <a:xfrm>
            <a:off x="903296" y="5482352"/>
            <a:ext cx="3936559" cy="646986"/>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Vid livsfarligt läge är skadorna underordnade när den farliga miljön hotar liv.</a:t>
            </a:r>
          </a:p>
        </p:txBody>
      </p:sp>
    </p:spTree>
    <p:custDataLst>
      <p:tags r:id="rId1"/>
    </p:custDataLst>
    <p:extLst>
      <p:ext uri="{BB962C8B-B14F-4D97-AF65-F5344CB8AC3E}">
        <p14:creationId xmlns:p14="http://schemas.microsoft.com/office/powerpoint/2010/main" val="406409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r>
              <a:rPr lang="sv-SE" dirty="0"/>
              <a:t>Andning</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p:txBody>
          <a:bodyPr/>
          <a:lstStyle/>
          <a:p>
            <a:pPr marL="0" indent="0">
              <a:buNone/>
            </a:pPr>
            <a:r>
              <a:rPr lang="sv-SE" dirty="0"/>
              <a:t>Om personen har en onormal eller ingen andning hjälper man till genom att skapa en fri luftväg</a:t>
            </a:r>
          </a:p>
          <a:p>
            <a:pPr marL="0" indent="0">
              <a:buNone/>
            </a:pPr>
            <a:r>
              <a:rPr lang="sv-SE" sz="2000" dirty="0"/>
              <a:t>Böj huvudet bakåt för att säkerställa att inte tungan täpper igen luftvägen. </a:t>
            </a:r>
          </a:p>
        </p:txBody>
      </p:sp>
      <p:sp>
        <p:nvSpPr>
          <p:cNvPr id="33" name="Platshållare för text 32">
            <a:extLst>
              <a:ext uri="{FF2B5EF4-FFF2-40B4-BE49-F238E27FC236}">
                <a16:creationId xmlns:a16="http://schemas.microsoft.com/office/drawing/2014/main" id="{A4E0774E-387F-B50F-A32E-E8ED40BCDF6E}"/>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8643399C-41C4-0DFC-204B-509ED20D030C}"/>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066D1F10-00DE-344B-7BDC-C36B2EC9B57D}"/>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6" name="Rubrik 2">
              <a:extLst>
                <a:ext uri="{FF2B5EF4-FFF2-40B4-BE49-F238E27FC236}">
                  <a16:creationId xmlns:a16="http://schemas.microsoft.com/office/drawing/2014/main" id="{AD3E6652-9AC4-AE1B-8BB1-74B1895C054D}"/>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7" name="Rubrik 2">
              <a:extLst>
                <a:ext uri="{FF2B5EF4-FFF2-40B4-BE49-F238E27FC236}">
                  <a16:creationId xmlns:a16="http://schemas.microsoft.com/office/drawing/2014/main" id="{F64B7672-39E3-C7D0-9950-DDD2DA0EB960}"/>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A</a:t>
              </a:r>
            </a:p>
          </p:txBody>
        </p:sp>
        <p:sp>
          <p:nvSpPr>
            <p:cNvPr id="8" name="Rubrik 2">
              <a:extLst>
                <a:ext uri="{FF2B5EF4-FFF2-40B4-BE49-F238E27FC236}">
                  <a16:creationId xmlns:a16="http://schemas.microsoft.com/office/drawing/2014/main" id="{847C1583-73FE-60C4-A93A-AC2B47955FE3}"/>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9" name="Rubrik 2">
              <a:extLst>
                <a:ext uri="{FF2B5EF4-FFF2-40B4-BE49-F238E27FC236}">
                  <a16:creationId xmlns:a16="http://schemas.microsoft.com/office/drawing/2014/main" id="{4CC32000-557B-913A-E087-675E0FF29C06}"/>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0" name="Rubrik 2">
              <a:extLst>
                <a:ext uri="{FF2B5EF4-FFF2-40B4-BE49-F238E27FC236}">
                  <a16:creationId xmlns:a16="http://schemas.microsoft.com/office/drawing/2014/main" id="{B1327B4F-0579-A090-B27E-D31D78A2470F}"/>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1" name="Rubrik 2">
              <a:extLst>
                <a:ext uri="{FF2B5EF4-FFF2-40B4-BE49-F238E27FC236}">
                  <a16:creationId xmlns:a16="http://schemas.microsoft.com/office/drawing/2014/main" id="{83A9FCDC-8FA4-76CF-4F3A-38B7F42E0F15}"/>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15" name="Rubrik 2">
              <a:extLst>
                <a:ext uri="{FF2B5EF4-FFF2-40B4-BE49-F238E27FC236}">
                  <a16:creationId xmlns:a16="http://schemas.microsoft.com/office/drawing/2014/main" id="{3AEDA931-A9B5-A6CA-450E-FB285E7675F0}"/>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13" name="textruta 12">
            <a:extLst>
              <a:ext uri="{FF2B5EF4-FFF2-40B4-BE49-F238E27FC236}">
                <a16:creationId xmlns:a16="http://schemas.microsoft.com/office/drawing/2014/main" id="{30A2CC31-94D6-D76A-EE38-4197C1682776}"/>
              </a:ext>
            </a:extLst>
          </p:cNvPr>
          <p:cNvSpPr txBox="1"/>
          <p:nvPr/>
        </p:nvSpPr>
        <p:spPr>
          <a:xfrm>
            <a:off x="903296" y="5482352"/>
            <a:ext cx="3936559" cy="648192"/>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Ingen andning leder alltid till hjärtstopp, som sedan leder till döden.</a:t>
            </a:r>
          </a:p>
        </p:txBody>
      </p:sp>
      <p:pic>
        <p:nvPicPr>
          <p:cNvPr id="14" name="Bildobjekt 13">
            <a:extLst>
              <a:ext uri="{FF2B5EF4-FFF2-40B4-BE49-F238E27FC236}">
                <a16:creationId xmlns:a16="http://schemas.microsoft.com/office/drawing/2014/main" id="{E3DCC03E-4CA1-DEEF-FCD9-9C207D632A03}"/>
              </a:ext>
            </a:extLst>
          </p:cNvPr>
          <p:cNvPicPr>
            <a:picLocks noChangeAspect="1"/>
          </p:cNvPicPr>
          <p:nvPr/>
        </p:nvPicPr>
        <p:blipFill>
          <a:blip r:embed="rId4"/>
          <a:stretch>
            <a:fillRect/>
          </a:stretch>
        </p:blipFill>
        <p:spPr>
          <a:xfrm>
            <a:off x="6095999" y="195922"/>
            <a:ext cx="5726751" cy="5726751"/>
          </a:xfrm>
          <a:prstGeom prst="rect">
            <a:avLst/>
          </a:prstGeom>
        </p:spPr>
      </p:pic>
      <p:sp>
        <p:nvSpPr>
          <p:cNvPr id="16" name="Rubrik 2">
            <a:extLst>
              <a:ext uri="{FF2B5EF4-FFF2-40B4-BE49-F238E27FC236}">
                <a16:creationId xmlns:a16="http://schemas.microsoft.com/office/drawing/2014/main" id="{301CDBC0-AEEF-E065-DF35-414CD7C80E02}"/>
              </a:ext>
            </a:extLst>
          </p:cNvPr>
          <p:cNvSpPr txBox="1">
            <a:spLocks/>
          </p:cNvSpPr>
          <p:nvPr/>
        </p:nvSpPr>
        <p:spPr>
          <a:xfrm>
            <a:off x="7322487" y="464177"/>
            <a:ext cx="4147200" cy="13255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Blockerad luftväg</a:t>
            </a:r>
          </a:p>
        </p:txBody>
      </p:sp>
    </p:spTree>
    <p:custDataLst>
      <p:tags r:id="rId1"/>
    </p:custDataLst>
    <p:extLst>
      <p:ext uri="{BB962C8B-B14F-4D97-AF65-F5344CB8AC3E}">
        <p14:creationId xmlns:p14="http://schemas.microsoft.com/office/powerpoint/2010/main" val="108336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r>
              <a:rPr lang="sv-SE" dirty="0"/>
              <a:t>Andning</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p:txBody>
          <a:bodyPr/>
          <a:lstStyle/>
          <a:p>
            <a:pPr marL="0" indent="0">
              <a:buNone/>
            </a:pPr>
            <a:r>
              <a:rPr lang="sv-SE" dirty="0"/>
              <a:t>Om personen har en onormal eller ingen andning hjälper man till genom att skapa en fri luftväg</a:t>
            </a:r>
          </a:p>
          <a:p>
            <a:pPr marL="0" indent="0">
              <a:buNone/>
            </a:pPr>
            <a:r>
              <a:rPr lang="sv-SE" sz="2000" dirty="0"/>
              <a:t>Böj huvudet bakåt för att säkerställa att inte tungan täpper igen luftvägen. </a:t>
            </a:r>
          </a:p>
          <a:p>
            <a:pPr marL="0" indent="0">
              <a:buNone/>
            </a:pPr>
            <a:r>
              <a:rPr lang="sv-SE" sz="2000" dirty="0"/>
              <a:t>Öva gärna på varandra</a:t>
            </a:r>
          </a:p>
        </p:txBody>
      </p:sp>
      <p:sp>
        <p:nvSpPr>
          <p:cNvPr id="33" name="Platshållare för text 32">
            <a:extLst>
              <a:ext uri="{FF2B5EF4-FFF2-40B4-BE49-F238E27FC236}">
                <a16:creationId xmlns:a16="http://schemas.microsoft.com/office/drawing/2014/main" id="{A4E0774E-387F-B50F-A32E-E8ED40BCDF6E}"/>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8643399C-41C4-0DFC-204B-509ED20D030C}"/>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066D1F10-00DE-344B-7BDC-C36B2EC9B57D}"/>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6" name="Rubrik 2">
              <a:extLst>
                <a:ext uri="{FF2B5EF4-FFF2-40B4-BE49-F238E27FC236}">
                  <a16:creationId xmlns:a16="http://schemas.microsoft.com/office/drawing/2014/main" id="{AD3E6652-9AC4-AE1B-8BB1-74B1895C054D}"/>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7" name="Rubrik 2">
              <a:extLst>
                <a:ext uri="{FF2B5EF4-FFF2-40B4-BE49-F238E27FC236}">
                  <a16:creationId xmlns:a16="http://schemas.microsoft.com/office/drawing/2014/main" id="{F64B7672-39E3-C7D0-9950-DDD2DA0EB960}"/>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A</a:t>
              </a:r>
            </a:p>
          </p:txBody>
        </p:sp>
        <p:sp>
          <p:nvSpPr>
            <p:cNvPr id="8" name="Rubrik 2">
              <a:extLst>
                <a:ext uri="{FF2B5EF4-FFF2-40B4-BE49-F238E27FC236}">
                  <a16:creationId xmlns:a16="http://schemas.microsoft.com/office/drawing/2014/main" id="{847C1583-73FE-60C4-A93A-AC2B47955FE3}"/>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9" name="Rubrik 2">
              <a:extLst>
                <a:ext uri="{FF2B5EF4-FFF2-40B4-BE49-F238E27FC236}">
                  <a16:creationId xmlns:a16="http://schemas.microsoft.com/office/drawing/2014/main" id="{4CC32000-557B-913A-E087-675E0FF29C06}"/>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0" name="Rubrik 2">
              <a:extLst>
                <a:ext uri="{FF2B5EF4-FFF2-40B4-BE49-F238E27FC236}">
                  <a16:creationId xmlns:a16="http://schemas.microsoft.com/office/drawing/2014/main" id="{B1327B4F-0579-A090-B27E-D31D78A2470F}"/>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1" name="Rubrik 2">
              <a:extLst>
                <a:ext uri="{FF2B5EF4-FFF2-40B4-BE49-F238E27FC236}">
                  <a16:creationId xmlns:a16="http://schemas.microsoft.com/office/drawing/2014/main" id="{83A9FCDC-8FA4-76CF-4F3A-38B7F42E0F15}"/>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15" name="Rubrik 2">
              <a:extLst>
                <a:ext uri="{FF2B5EF4-FFF2-40B4-BE49-F238E27FC236}">
                  <a16:creationId xmlns:a16="http://schemas.microsoft.com/office/drawing/2014/main" id="{3AEDA931-A9B5-A6CA-450E-FB285E7675F0}"/>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pic>
        <p:nvPicPr>
          <p:cNvPr id="12" name="Bildobjekt 11">
            <a:extLst>
              <a:ext uri="{FF2B5EF4-FFF2-40B4-BE49-F238E27FC236}">
                <a16:creationId xmlns:a16="http://schemas.microsoft.com/office/drawing/2014/main" id="{EFCF335A-3401-1ADE-92DC-5D4DC069826C}"/>
              </a:ext>
            </a:extLst>
          </p:cNvPr>
          <p:cNvPicPr>
            <a:picLocks noChangeAspect="1"/>
          </p:cNvPicPr>
          <p:nvPr/>
        </p:nvPicPr>
        <p:blipFill>
          <a:blip r:embed="rId4"/>
          <a:stretch>
            <a:fillRect/>
          </a:stretch>
        </p:blipFill>
        <p:spPr>
          <a:xfrm>
            <a:off x="6962165" y="1126959"/>
            <a:ext cx="4562428" cy="4122676"/>
          </a:xfrm>
          <a:prstGeom prst="rect">
            <a:avLst/>
          </a:prstGeom>
        </p:spPr>
      </p:pic>
      <p:sp>
        <p:nvSpPr>
          <p:cNvPr id="13" name="textruta 12">
            <a:extLst>
              <a:ext uri="{FF2B5EF4-FFF2-40B4-BE49-F238E27FC236}">
                <a16:creationId xmlns:a16="http://schemas.microsoft.com/office/drawing/2014/main" id="{30A2CC31-94D6-D76A-EE38-4197C1682776}"/>
              </a:ext>
            </a:extLst>
          </p:cNvPr>
          <p:cNvSpPr txBox="1"/>
          <p:nvPr/>
        </p:nvSpPr>
        <p:spPr>
          <a:xfrm>
            <a:off x="903296" y="5482352"/>
            <a:ext cx="3936559" cy="648192"/>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Ingen andning leder alltid till hjärtstopp, som sedan leder till döden.</a:t>
            </a:r>
          </a:p>
        </p:txBody>
      </p:sp>
      <p:sp>
        <p:nvSpPr>
          <p:cNvPr id="14" name="Rubrik 2">
            <a:extLst>
              <a:ext uri="{FF2B5EF4-FFF2-40B4-BE49-F238E27FC236}">
                <a16:creationId xmlns:a16="http://schemas.microsoft.com/office/drawing/2014/main" id="{95D15F42-5F43-B1C2-30A1-F835716DF662}"/>
              </a:ext>
            </a:extLst>
          </p:cNvPr>
          <p:cNvSpPr txBox="1">
            <a:spLocks/>
          </p:cNvSpPr>
          <p:nvPr/>
        </p:nvSpPr>
        <p:spPr>
          <a:xfrm>
            <a:off x="8345747" y="464177"/>
            <a:ext cx="4147200" cy="13255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Öppen luftväg</a:t>
            </a:r>
          </a:p>
        </p:txBody>
      </p:sp>
    </p:spTree>
    <p:custDataLst>
      <p:tags r:id="rId1"/>
    </p:custDataLst>
    <p:extLst>
      <p:ext uri="{BB962C8B-B14F-4D97-AF65-F5344CB8AC3E}">
        <p14:creationId xmlns:p14="http://schemas.microsoft.com/office/powerpoint/2010/main" val="326217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latshållare för text 29">
            <a:extLst>
              <a:ext uri="{FF2B5EF4-FFF2-40B4-BE49-F238E27FC236}">
                <a16:creationId xmlns:a16="http://schemas.microsoft.com/office/drawing/2014/main" id="{29D2F6E0-F675-405B-6553-C3CF86CAB863}"/>
              </a:ext>
            </a:extLst>
          </p:cNvPr>
          <p:cNvSpPr>
            <a:spLocks noGrp="1"/>
          </p:cNvSpPr>
          <p:nvPr>
            <p:ph type="body" sz="quarter" idx="18"/>
          </p:nvPr>
        </p:nvSpPr>
        <p:spPr/>
        <p:txBody>
          <a:bodyPr/>
          <a:lstStyle/>
          <a:p>
            <a:endParaRPr lang="sv-SE"/>
          </a:p>
        </p:txBody>
      </p:sp>
      <p:pic>
        <p:nvPicPr>
          <p:cNvPr id="12" name="Picture 1">
            <a:extLst>
              <a:ext uri="{FF2B5EF4-FFF2-40B4-BE49-F238E27FC236}">
                <a16:creationId xmlns:a16="http://schemas.microsoft.com/office/drawing/2014/main" id="{9002DD5E-990E-7B12-1CEC-E7B2AD6EAE0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689558" y="2327172"/>
            <a:ext cx="5353050" cy="2105025"/>
          </a:xfrm>
          <a:prstGeom prst="rect">
            <a:avLst/>
          </a:prstGeom>
          <a:noFill/>
          <a:extLst>
            <a:ext uri="{909E8E84-426E-40DD-AFC4-6F175D3DCCD1}">
              <a14:hiddenFill xmlns:a14="http://schemas.microsoft.com/office/drawing/2010/main">
                <a:solidFill>
                  <a:srgbClr val="FFFFFF"/>
                </a:solidFill>
              </a14:hiddenFill>
            </a:ext>
          </a:extLst>
        </p:spPr>
      </p:pic>
      <p:sp>
        <p:nvSpPr>
          <p:cNvPr id="22" name="Platshållare för innehåll 3">
            <a:extLst>
              <a:ext uri="{FF2B5EF4-FFF2-40B4-BE49-F238E27FC236}">
                <a16:creationId xmlns:a16="http://schemas.microsoft.com/office/drawing/2014/main" id="{36F61C70-FFBE-C0ED-1FB3-3DFD98BA5DA1}"/>
              </a:ext>
            </a:extLst>
          </p:cNvPr>
          <p:cNvSpPr>
            <a:spLocks noGrp="1"/>
          </p:cNvSpPr>
          <p:nvPr>
            <p:ph idx="1"/>
          </p:nvPr>
        </p:nvSpPr>
        <p:spPr>
          <a:xfrm>
            <a:off x="947738" y="2612010"/>
            <a:ext cx="4147200" cy="3012503"/>
          </a:xfrm>
        </p:spPr>
        <p:txBody>
          <a:bodyPr/>
          <a:lstStyle/>
          <a:p>
            <a:pPr marL="0" indent="0">
              <a:buNone/>
            </a:pPr>
            <a:r>
              <a:rPr lang="sv-SE" dirty="0"/>
              <a:t>Om en person är medvetslös med normal andning så placera personen i stabilt sidoläge. </a:t>
            </a:r>
            <a:br>
              <a:rPr lang="sv-SE" dirty="0"/>
            </a:br>
            <a:r>
              <a:rPr lang="sv-SE" dirty="0"/>
              <a:t>Detta gör man för att minimera risken för att tungan faller bakåt och blockerar luftvägarna. </a:t>
            </a:r>
          </a:p>
          <a:p>
            <a:pPr marL="0" indent="0">
              <a:buNone/>
            </a:pPr>
            <a:r>
              <a:rPr lang="sv-SE" sz="2000" dirty="0"/>
              <a:t>Öva gärna på varandra</a:t>
            </a:r>
          </a:p>
        </p:txBody>
      </p:sp>
      <p:sp>
        <p:nvSpPr>
          <p:cNvPr id="23" name="Rubrik 2">
            <a:extLst>
              <a:ext uri="{FF2B5EF4-FFF2-40B4-BE49-F238E27FC236}">
                <a16:creationId xmlns:a16="http://schemas.microsoft.com/office/drawing/2014/main" id="{E4246FE6-3F69-4E77-7C81-7666F1125792}"/>
              </a:ext>
            </a:extLst>
          </p:cNvPr>
          <p:cNvSpPr>
            <a:spLocks noGrp="1"/>
          </p:cNvSpPr>
          <p:nvPr>
            <p:ph type="title"/>
          </p:nvPr>
        </p:nvSpPr>
        <p:spPr>
          <a:xfrm>
            <a:off x="962980" y="1001609"/>
            <a:ext cx="4147200" cy="1325563"/>
          </a:xfrm>
        </p:spPr>
        <p:txBody>
          <a:bodyPr/>
          <a:lstStyle/>
          <a:p>
            <a:r>
              <a:rPr lang="sv-SE" dirty="0"/>
              <a:t>Stabilt sidoläge</a:t>
            </a:r>
          </a:p>
        </p:txBody>
      </p:sp>
      <p:sp>
        <p:nvSpPr>
          <p:cNvPr id="24" name="textruta 23">
            <a:extLst>
              <a:ext uri="{FF2B5EF4-FFF2-40B4-BE49-F238E27FC236}">
                <a16:creationId xmlns:a16="http://schemas.microsoft.com/office/drawing/2014/main" id="{7D871381-0524-C028-B264-740B444B59EF}"/>
              </a:ext>
            </a:extLst>
          </p:cNvPr>
          <p:cNvSpPr txBox="1"/>
          <p:nvPr/>
        </p:nvSpPr>
        <p:spPr>
          <a:xfrm>
            <a:off x="903296" y="5482352"/>
            <a:ext cx="3936559" cy="648192"/>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Ingen andning leder alltid till hjärtstopp, som sedan leder till döden.</a:t>
            </a:r>
          </a:p>
        </p:txBody>
      </p:sp>
      <p:grpSp>
        <p:nvGrpSpPr>
          <p:cNvPr id="25" name="Grupp 24">
            <a:extLst>
              <a:ext uri="{FF2B5EF4-FFF2-40B4-BE49-F238E27FC236}">
                <a16:creationId xmlns:a16="http://schemas.microsoft.com/office/drawing/2014/main" id="{65C0B74A-7DEC-EE25-2DAE-92A5CA389D32}"/>
              </a:ext>
            </a:extLst>
          </p:cNvPr>
          <p:cNvGrpSpPr/>
          <p:nvPr/>
        </p:nvGrpSpPr>
        <p:grpSpPr>
          <a:xfrm>
            <a:off x="903296" y="321782"/>
            <a:ext cx="2665684" cy="477050"/>
            <a:chOff x="804279" y="280420"/>
            <a:chExt cx="2514684" cy="450027"/>
          </a:xfrm>
        </p:grpSpPr>
        <p:sp>
          <p:nvSpPr>
            <p:cNvPr id="26" name="Rektangel med rundade hörn 4">
              <a:extLst>
                <a:ext uri="{FF2B5EF4-FFF2-40B4-BE49-F238E27FC236}">
                  <a16:creationId xmlns:a16="http://schemas.microsoft.com/office/drawing/2014/main" id="{B4BC2490-45E0-A04D-5549-A156DBD68B8E}"/>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27" name="Rubrik 2">
              <a:extLst>
                <a:ext uri="{FF2B5EF4-FFF2-40B4-BE49-F238E27FC236}">
                  <a16:creationId xmlns:a16="http://schemas.microsoft.com/office/drawing/2014/main" id="{1CEABF3A-BD68-1247-E017-C502CEB80994}"/>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28" name="Rubrik 2">
              <a:extLst>
                <a:ext uri="{FF2B5EF4-FFF2-40B4-BE49-F238E27FC236}">
                  <a16:creationId xmlns:a16="http://schemas.microsoft.com/office/drawing/2014/main" id="{FF16F496-51AA-C8A5-EBE0-138FDBBAFD9F}"/>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A</a:t>
              </a:r>
            </a:p>
          </p:txBody>
        </p:sp>
        <p:sp>
          <p:nvSpPr>
            <p:cNvPr id="31" name="Rubrik 2">
              <a:extLst>
                <a:ext uri="{FF2B5EF4-FFF2-40B4-BE49-F238E27FC236}">
                  <a16:creationId xmlns:a16="http://schemas.microsoft.com/office/drawing/2014/main" id="{85FCD98C-6A68-1327-6523-00964F7BA569}"/>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32" name="Rubrik 2">
              <a:extLst>
                <a:ext uri="{FF2B5EF4-FFF2-40B4-BE49-F238E27FC236}">
                  <a16:creationId xmlns:a16="http://schemas.microsoft.com/office/drawing/2014/main" id="{E980D037-F1DB-0A8A-CA2F-48358B605F58}"/>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33" name="Rubrik 2">
              <a:extLst>
                <a:ext uri="{FF2B5EF4-FFF2-40B4-BE49-F238E27FC236}">
                  <a16:creationId xmlns:a16="http://schemas.microsoft.com/office/drawing/2014/main" id="{6E7077FE-D580-DD4A-F976-D1B8666C50EA}"/>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34" name="Rubrik 2">
              <a:extLst>
                <a:ext uri="{FF2B5EF4-FFF2-40B4-BE49-F238E27FC236}">
                  <a16:creationId xmlns:a16="http://schemas.microsoft.com/office/drawing/2014/main" id="{628F465E-2330-85C0-C4BC-1D1832C77566}"/>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35" name="Rubrik 2">
              <a:extLst>
                <a:ext uri="{FF2B5EF4-FFF2-40B4-BE49-F238E27FC236}">
                  <a16:creationId xmlns:a16="http://schemas.microsoft.com/office/drawing/2014/main" id="{F304F471-5EBB-D2FF-8F87-3EBABB87AF33}"/>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1714996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D6DF6E9-E09C-6D90-0E74-ACE4F1E954AA}"/>
              </a:ext>
            </a:extLst>
          </p:cNvPr>
          <p:cNvSpPr>
            <a:spLocks noGrp="1"/>
          </p:cNvSpPr>
          <p:nvPr>
            <p:ph type="title"/>
          </p:nvPr>
        </p:nvSpPr>
        <p:spPr/>
        <p:txBody>
          <a:bodyPr/>
          <a:lstStyle/>
          <a:p>
            <a:r>
              <a:rPr lang="sv-SE" dirty="0"/>
              <a:t>Främmande föremål</a:t>
            </a:r>
          </a:p>
        </p:txBody>
      </p:sp>
      <p:sp>
        <p:nvSpPr>
          <p:cNvPr id="4" name="Platshållare för innehåll 3">
            <a:extLst>
              <a:ext uri="{FF2B5EF4-FFF2-40B4-BE49-F238E27FC236}">
                <a16:creationId xmlns:a16="http://schemas.microsoft.com/office/drawing/2014/main" id="{0656CB9A-F7DD-B232-DFF2-5819846DB9E2}"/>
              </a:ext>
            </a:extLst>
          </p:cNvPr>
          <p:cNvSpPr>
            <a:spLocks noGrp="1"/>
          </p:cNvSpPr>
          <p:nvPr>
            <p:ph idx="1"/>
          </p:nvPr>
        </p:nvSpPr>
        <p:spPr/>
        <p:txBody>
          <a:bodyPr/>
          <a:lstStyle/>
          <a:p>
            <a:pPr marL="0" indent="0">
              <a:buNone/>
            </a:pPr>
            <a:r>
              <a:rPr lang="sv-SE" dirty="0"/>
              <a:t>När en person sätter något i halsen handlar det om att agera snabbt och kraftfullt. </a:t>
            </a:r>
          </a:p>
          <a:p>
            <a:pPr marL="0" indent="0">
              <a:buNone/>
            </a:pPr>
            <a:r>
              <a:rPr lang="sv-SE" sz="2000" dirty="0"/>
              <a:t>För att få loss ett främmande föremål uppmana personen att hosta, om detta inte löser problemet övergå till att ge:</a:t>
            </a:r>
          </a:p>
          <a:p>
            <a:pPr marL="0" indent="0">
              <a:buNone/>
            </a:pPr>
            <a:r>
              <a:rPr lang="sv-SE" sz="2000" b="1" dirty="0"/>
              <a:t>5 ryggdunkar följt av 5 buktryck, upprepa tills föremålet kommit upp.</a:t>
            </a:r>
          </a:p>
        </p:txBody>
      </p:sp>
      <p:sp>
        <p:nvSpPr>
          <p:cNvPr id="33" name="Platshållare för text 32">
            <a:extLst>
              <a:ext uri="{FF2B5EF4-FFF2-40B4-BE49-F238E27FC236}">
                <a16:creationId xmlns:a16="http://schemas.microsoft.com/office/drawing/2014/main" id="{A4E0774E-387F-B50F-A32E-E8ED40BCDF6E}"/>
              </a:ext>
            </a:extLst>
          </p:cNvPr>
          <p:cNvSpPr>
            <a:spLocks noGrp="1"/>
          </p:cNvSpPr>
          <p:nvPr>
            <p:ph type="body" sz="quarter" idx="18"/>
          </p:nvPr>
        </p:nvSpPr>
        <p:spPr/>
        <p:txBody>
          <a:bodyPr/>
          <a:lstStyle/>
          <a:p>
            <a:endParaRPr lang="sv-SE"/>
          </a:p>
        </p:txBody>
      </p:sp>
      <p:grpSp>
        <p:nvGrpSpPr>
          <p:cNvPr id="2" name="Grupp 1">
            <a:extLst>
              <a:ext uri="{FF2B5EF4-FFF2-40B4-BE49-F238E27FC236}">
                <a16:creationId xmlns:a16="http://schemas.microsoft.com/office/drawing/2014/main" id="{8643399C-41C4-0DFC-204B-509ED20D030C}"/>
              </a:ext>
            </a:extLst>
          </p:cNvPr>
          <p:cNvGrpSpPr/>
          <p:nvPr/>
        </p:nvGrpSpPr>
        <p:grpSpPr>
          <a:xfrm>
            <a:off x="903296" y="321782"/>
            <a:ext cx="2665684" cy="477050"/>
            <a:chOff x="804279" y="280420"/>
            <a:chExt cx="2514684" cy="450027"/>
          </a:xfrm>
        </p:grpSpPr>
        <p:sp>
          <p:nvSpPr>
            <p:cNvPr id="5" name="Rektangel med rundade hörn 4">
              <a:extLst>
                <a:ext uri="{FF2B5EF4-FFF2-40B4-BE49-F238E27FC236}">
                  <a16:creationId xmlns:a16="http://schemas.microsoft.com/office/drawing/2014/main" id="{066D1F10-00DE-344B-7BDC-C36B2EC9B57D}"/>
                </a:ext>
              </a:extLst>
            </p:cNvPr>
            <p:cNvSpPr/>
            <p:nvPr/>
          </p:nvSpPr>
          <p:spPr>
            <a:xfrm>
              <a:off x="808205" y="280420"/>
              <a:ext cx="2510758" cy="450026"/>
            </a:xfrm>
            <a:prstGeom prst="roundRect">
              <a:avLst/>
            </a:prstGeom>
            <a:solidFill>
              <a:schemeClr val="accent1"/>
            </a:solidFill>
            <a:ln>
              <a:noFill/>
            </a:ln>
            <a:effectLst>
              <a:outerShdw sx="1000" sy="1000" algn="ctr" rotWithShape="0">
                <a:srgbClr val="000000"/>
              </a:outerShd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dirty="0"/>
            </a:p>
          </p:txBody>
        </p:sp>
        <p:sp>
          <p:nvSpPr>
            <p:cNvPr id="6" name="Rubrik 2">
              <a:extLst>
                <a:ext uri="{FF2B5EF4-FFF2-40B4-BE49-F238E27FC236}">
                  <a16:creationId xmlns:a16="http://schemas.microsoft.com/office/drawing/2014/main" id="{AD3E6652-9AC4-AE1B-8BB1-74B1895C054D}"/>
                </a:ext>
              </a:extLst>
            </p:cNvPr>
            <p:cNvSpPr txBox="1">
              <a:spLocks/>
            </p:cNvSpPr>
            <p:nvPr/>
          </p:nvSpPr>
          <p:spPr>
            <a:xfrm>
              <a:off x="804279" y="312482"/>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L</a:t>
              </a:r>
            </a:p>
          </p:txBody>
        </p:sp>
        <p:sp>
          <p:nvSpPr>
            <p:cNvPr id="7" name="Rubrik 2">
              <a:extLst>
                <a:ext uri="{FF2B5EF4-FFF2-40B4-BE49-F238E27FC236}">
                  <a16:creationId xmlns:a16="http://schemas.microsoft.com/office/drawing/2014/main" id="{F64B7672-39E3-C7D0-9950-DDD2DA0EB960}"/>
                </a:ext>
              </a:extLst>
            </p:cNvPr>
            <p:cNvSpPr txBox="1">
              <a:spLocks/>
            </p:cNvSpPr>
            <p:nvPr/>
          </p:nvSpPr>
          <p:spPr>
            <a:xfrm>
              <a:off x="131719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300" b="1" dirty="0">
                  <a:solidFill>
                    <a:schemeClr val="accent2"/>
                  </a:solidFill>
                  <a:latin typeface="Calibri" panose="020F0502020204030204" pitchFamily="34" charset="0"/>
                  <a:cs typeface="Calibri" panose="020F0502020204030204" pitchFamily="34" charset="0"/>
                </a:rPr>
                <a:t>A</a:t>
              </a:r>
            </a:p>
          </p:txBody>
        </p:sp>
        <p:sp>
          <p:nvSpPr>
            <p:cNvPr id="8" name="Rubrik 2">
              <a:extLst>
                <a:ext uri="{FF2B5EF4-FFF2-40B4-BE49-F238E27FC236}">
                  <a16:creationId xmlns:a16="http://schemas.microsoft.com/office/drawing/2014/main" id="{847C1583-73FE-60C4-A93A-AC2B47955FE3}"/>
                </a:ext>
              </a:extLst>
            </p:cNvPr>
            <p:cNvSpPr txBox="1">
              <a:spLocks/>
            </p:cNvSpPr>
            <p:nvPr/>
          </p:nvSpPr>
          <p:spPr>
            <a:xfrm>
              <a:off x="170013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B</a:t>
              </a:r>
            </a:p>
          </p:txBody>
        </p:sp>
        <p:sp>
          <p:nvSpPr>
            <p:cNvPr id="9" name="Rubrik 2">
              <a:extLst>
                <a:ext uri="{FF2B5EF4-FFF2-40B4-BE49-F238E27FC236}">
                  <a16:creationId xmlns:a16="http://schemas.microsoft.com/office/drawing/2014/main" id="{4CC32000-557B-913A-E087-675E0FF29C06}"/>
                </a:ext>
              </a:extLst>
            </p:cNvPr>
            <p:cNvSpPr txBox="1">
              <a:spLocks/>
            </p:cNvSpPr>
            <p:nvPr/>
          </p:nvSpPr>
          <p:spPr>
            <a:xfrm>
              <a:off x="2066159"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C</a:t>
              </a:r>
            </a:p>
          </p:txBody>
        </p:sp>
        <p:sp>
          <p:nvSpPr>
            <p:cNvPr id="10" name="Rubrik 2">
              <a:extLst>
                <a:ext uri="{FF2B5EF4-FFF2-40B4-BE49-F238E27FC236}">
                  <a16:creationId xmlns:a16="http://schemas.microsoft.com/office/drawing/2014/main" id="{B1327B4F-0579-A090-B27E-D31D78A2470F}"/>
                </a:ext>
              </a:extLst>
            </p:cNvPr>
            <p:cNvSpPr txBox="1">
              <a:spLocks/>
            </p:cNvSpPr>
            <p:nvPr/>
          </p:nvSpPr>
          <p:spPr>
            <a:xfrm>
              <a:off x="2455830"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D</a:t>
              </a:r>
            </a:p>
          </p:txBody>
        </p:sp>
        <p:sp>
          <p:nvSpPr>
            <p:cNvPr id="11" name="Rubrik 2">
              <a:extLst>
                <a:ext uri="{FF2B5EF4-FFF2-40B4-BE49-F238E27FC236}">
                  <a16:creationId xmlns:a16="http://schemas.microsoft.com/office/drawing/2014/main" id="{83A9FCDC-8FA4-76CF-4F3A-38B7F42E0F15}"/>
                </a:ext>
              </a:extLst>
            </p:cNvPr>
            <p:cNvSpPr txBox="1">
              <a:spLocks/>
            </p:cNvSpPr>
            <p:nvPr/>
          </p:nvSpPr>
          <p:spPr>
            <a:xfrm>
              <a:off x="2826534" y="312481"/>
              <a:ext cx="462166" cy="417965"/>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dirty="0">
                  <a:solidFill>
                    <a:srgbClr val="BFCFDD"/>
                  </a:solidFill>
                  <a:latin typeface="Calibri" panose="020F0502020204030204" pitchFamily="34" charset="0"/>
                  <a:cs typeface="Calibri" panose="020F0502020204030204" pitchFamily="34" charset="0"/>
                </a:rPr>
                <a:t>E</a:t>
              </a:r>
            </a:p>
          </p:txBody>
        </p:sp>
        <p:sp>
          <p:nvSpPr>
            <p:cNvPr id="15" name="Rubrik 2">
              <a:extLst>
                <a:ext uri="{FF2B5EF4-FFF2-40B4-BE49-F238E27FC236}">
                  <a16:creationId xmlns:a16="http://schemas.microsoft.com/office/drawing/2014/main" id="{3AEDA931-A9B5-A6CA-450E-FB285E7675F0}"/>
                </a:ext>
              </a:extLst>
            </p:cNvPr>
            <p:cNvSpPr txBox="1">
              <a:spLocks/>
            </p:cNvSpPr>
            <p:nvPr/>
          </p:nvSpPr>
          <p:spPr>
            <a:xfrm>
              <a:off x="1051169" y="299603"/>
              <a:ext cx="462166" cy="4179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800" dirty="0">
                  <a:solidFill>
                    <a:srgbClr val="BFCFDD"/>
                  </a:solidFill>
                  <a:latin typeface="Calibri" panose="020F0502020204030204" pitchFamily="34" charset="0"/>
                  <a:cs typeface="Calibri" panose="020F0502020204030204" pitchFamily="34" charset="0"/>
                </a:rPr>
                <a:t>-</a:t>
              </a:r>
            </a:p>
          </p:txBody>
        </p:sp>
      </p:grpSp>
      <p:sp>
        <p:nvSpPr>
          <p:cNvPr id="13" name="textruta 12">
            <a:extLst>
              <a:ext uri="{FF2B5EF4-FFF2-40B4-BE49-F238E27FC236}">
                <a16:creationId xmlns:a16="http://schemas.microsoft.com/office/drawing/2014/main" id="{30A2CC31-94D6-D76A-EE38-4197C1682776}"/>
              </a:ext>
            </a:extLst>
          </p:cNvPr>
          <p:cNvSpPr txBox="1"/>
          <p:nvPr/>
        </p:nvSpPr>
        <p:spPr>
          <a:xfrm>
            <a:off x="903296" y="5854039"/>
            <a:ext cx="3936559" cy="648192"/>
          </a:xfrm>
          <a:prstGeom prst="roundRect">
            <a:avLst/>
          </a:prstGeom>
          <a:solidFill>
            <a:schemeClr val="accent2"/>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bIns="46800">
            <a:spAutoFit/>
          </a:bodyPr>
          <a:lstStyle/>
          <a:p>
            <a:pPr marL="0" indent="0">
              <a:buNone/>
            </a:pPr>
            <a:r>
              <a:rPr lang="sv-SE" sz="1600" dirty="0">
                <a:solidFill>
                  <a:schemeClr val="bg1"/>
                </a:solidFill>
                <a:latin typeface="Calibri" panose="020F0502020204030204" pitchFamily="34" charset="0"/>
                <a:cs typeface="Calibri" panose="020F0502020204030204" pitchFamily="34" charset="0"/>
              </a:rPr>
              <a:t>Ingen andning leder alltid till hjärtstopp, som sedan leder till döden.</a:t>
            </a:r>
          </a:p>
        </p:txBody>
      </p:sp>
      <p:pic>
        <p:nvPicPr>
          <p:cNvPr id="12" name="Bildobjekt 11">
            <a:extLst>
              <a:ext uri="{FF2B5EF4-FFF2-40B4-BE49-F238E27FC236}">
                <a16:creationId xmlns:a16="http://schemas.microsoft.com/office/drawing/2014/main" id="{F1E8D7A9-C0A4-E8BE-D9CC-B78A2E3ED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560" y="1705085"/>
            <a:ext cx="2036554" cy="3341530"/>
          </a:xfrm>
          <a:prstGeom prst="rect">
            <a:avLst/>
          </a:prstGeom>
          <a:ln w="9525">
            <a:solidFill>
              <a:schemeClr val="tx1"/>
            </a:solidFill>
          </a:ln>
        </p:spPr>
      </p:pic>
      <p:pic>
        <p:nvPicPr>
          <p:cNvPr id="16" name="Bildobjekt 15">
            <a:extLst>
              <a:ext uri="{FF2B5EF4-FFF2-40B4-BE49-F238E27FC236}">
                <a16:creationId xmlns:a16="http://schemas.microsoft.com/office/drawing/2014/main" id="{555E0F52-F12B-2BC0-BB7A-EEBD7B89C5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98" t="21044" r="16821" b="12842"/>
          <a:stretch/>
        </p:blipFill>
        <p:spPr>
          <a:xfrm rot="5400000">
            <a:off x="8695366" y="2257332"/>
            <a:ext cx="3338351" cy="2233455"/>
          </a:xfrm>
          <a:prstGeom prst="rect">
            <a:avLst/>
          </a:prstGeom>
          <a:ln w="9525">
            <a:solidFill>
              <a:schemeClr val="tx1"/>
            </a:solidFill>
          </a:ln>
        </p:spPr>
      </p:pic>
    </p:spTree>
    <p:custDataLst>
      <p:tags r:id="rId1"/>
    </p:custDataLst>
    <p:extLst>
      <p:ext uri="{BB962C8B-B14F-4D97-AF65-F5344CB8AC3E}">
        <p14:creationId xmlns:p14="http://schemas.microsoft.com/office/powerpoint/2010/main" val="2336056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FH repetition 2023"/>
</p:tagLst>
</file>

<file path=ppt/tags/tag10.xml><?xml version="1.0" encoding="utf-8"?>
<p:tagLst xmlns:a="http://schemas.openxmlformats.org/drawingml/2006/main" xmlns:r="http://schemas.openxmlformats.org/officeDocument/2006/relationships" xmlns:p="http://schemas.openxmlformats.org/presentationml/2006/main">
  <p:tag name="GENSWF_SLIDE_UID" val="{20C32218-4458-4D2D-9BFF-BB60EAECB0A6}:364"/>
</p:tagLst>
</file>

<file path=ppt/tags/tag11.xml><?xml version="1.0" encoding="utf-8"?>
<p:tagLst xmlns:a="http://schemas.openxmlformats.org/drawingml/2006/main" xmlns:r="http://schemas.openxmlformats.org/officeDocument/2006/relationships" xmlns:p="http://schemas.openxmlformats.org/presentationml/2006/main">
  <p:tag name="GENSWF_SLIDE_UID" val="{10D9D043-B3D9-4FFA-85B7-748135A56E72}:301"/>
</p:tagLst>
</file>

<file path=ppt/tags/tag12.xml><?xml version="1.0" encoding="utf-8"?>
<p:tagLst xmlns:a="http://schemas.openxmlformats.org/drawingml/2006/main" xmlns:r="http://schemas.openxmlformats.org/officeDocument/2006/relationships" xmlns:p="http://schemas.openxmlformats.org/presentationml/2006/main">
  <p:tag name="GENSWF_SLIDE_UID" val="{EDF025B8-7634-4B5D-8EB3-B8B95BB0A9CE}:366"/>
</p:tagLst>
</file>

<file path=ppt/tags/tag13.xml><?xml version="1.0" encoding="utf-8"?>
<p:tagLst xmlns:a="http://schemas.openxmlformats.org/drawingml/2006/main" xmlns:r="http://schemas.openxmlformats.org/officeDocument/2006/relationships" xmlns:p="http://schemas.openxmlformats.org/presentationml/2006/main">
  <p:tag name="GENSWF_SLIDE_UID" val="{1E303521-5811-4F54-ACA4-777D2A6BF461}:367"/>
</p:tagLst>
</file>

<file path=ppt/tags/tag14.xml><?xml version="1.0" encoding="utf-8"?>
<p:tagLst xmlns:a="http://schemas.openxmlformats.org/drawingml/2006/main" xmlns:r="http://schemas.openxmlformats.org/officeDocument/2006/relationships" xmlns:p="http://schemas.openxmlformats.org/presentationml/2006/main">
  <p:tag name="GENSWF_SLIDE_UID" val="{BE8B063C-2D6F-40B7-8DCD-B22A4413E957}:368"/>
</p:tagLst>
</file>

<file path=ppt/tags/tag15.xml><?xml version="1.0" encoding="utf-8"?>
<p:tagLst xmlns:a="http://schemas.openxmlformats.org/drawingml/2006/main" xmlns:r="http://schemas.openxmlformats.org/officeDocument/2006/relationships" xmlns:p="http://schemas.openxmlformats.org/presentationml/2006/main">
  <p:tag name="GENSWF_SLIDE_UID" val="{45805051-78E6-44A0-9199-0381E02FCC24}:386"/>
</p:tagLst>
</file>

<file path=ppt/tags/tag16.xml><?xml version="1.0" encoding="utf-8"?>
<p:tagLst xmlns:a="http://schemas.openxmlformats.org/drawingml/2006/main" xmlns:r="http://schemas.openxmlformats.org/officeDocument/2006/relationships" xmlns:p="http://schemas.openxmlformats.org/presentationml/2006/main">
  <p:tag name="GENSWF_SLIDE_UID" val="{8F83B020-46BB-462A-AA83-088C5860FC85}:387"/>
</p:tagLst>
</file>

<file path=ppt/tags/tag17.xml><?xml version="1.0" encoding="utf-8"?>
<p:tagLst xmlns:a="http://schemas.openxmlformats.org/drawingml/2006/main" xmlns:r="http://schemas.openxmlformats.org/officeDocument/2006/relationships" xmlns:p="http://schemas.openxmlformats.org/presentationml/2006/main">
  <p:tag name="GENSWF_SLIDE_UID" val="{5DC0DF5C-F8BC-434F-916A-55EA9F044443}:305"/>
</p:tagLst>
</file>

<file path=ppt/tags/tag18.xml><?xml version="1.0" encoding="utf-8"?>
<p:tagLst xmlns:a="http://schemas.openxmlformats.org/drawingml/2006/main" xmlns:r="http://schemas.openxmlformats.org/officeDocument/2006/relationships" xmlns:p="http://schemas.openxmlformats.org/presentationml/2006/main">
  <p:tag name="GENSWF_SLIDE_UID" val="{66CFCAF5-D2C8-4E7F-A04C-5A5559D70472}:308"/>
</p:tagLst>
</file>

<file path=ppt/tags/tag19.xml><?xml version="1.0" encoding="utf-8"?>
<p:tagLst xmlns:a="http://schemas.openxmlformats.org/drawingml/2006/main" xmlns:r="http://schemas.openxmlformats.org/officeDocument/2006/relationships" xmlns:p="http://schemas.openxmlformats.org/presentationml/2006/main">
  <p:tag name="GENSWF_SLIDE_UID" val="{A4D29738-39BD-4A9E-A214-DAB91A0A1E8B}:369"/>
</p:tagLst>
</file>

<file path=ppt/tags/tag2.xml><?xml version="1.0" encoding="utf-8"?>
<p:tagLst xmlns:a="http://schemas.openxmlformats.org/drawingml/2006/main" xmlns:r="http://schemas.openxmlformats.org/officeDocument/2006/relationships" xmlns:p="http://schemas.openxmlformats.org/presentationml/2006/main">
  <p:tag name="GENSWF_SLIDE_UID" val="{FED06DB6-D541-4BBF-A57B-CCD2F81AB40B}:270"/>
</p:tagLst>
</file>

<file path=ppt/tags/tag20.xml><?xml version="1.0" encoding="utf-8"?>
<p:tagLst xmlns:a="http://schemas.openxmlformats.org/drawingml/2006/main" xmlns:r="http://schemas.openxmlformats.org/officeDocument/2006/relationships" xmlns:p="http://schemas.openxmlformats.org/presentationml/2006/main">
  <p:tag name="GENSWF_SLIDE_UID" val="{9C4D87EA-A6BE-4DF7-8827-5F9DB425B064}:384"/>
</p:tagLst>
</file>

<file path=ppt/tags/tag21.xml><?xml version="1.0" encoding="utf-8"?>
<p:tagLst xmlns:a="http://schemas.openxmlformats.org/drawingml/2006/main" xmlns:r="http://schemas.openxmlformats.org/officeDocument/2006/relationships" xmlns:p="http://schemas.openxmlformats.org/presentationml/2006/main">
  <p:tag name="GENSWF_SLIDE_UID" val="{989D5EE8-1BFF-4905-B5DA-F62F22337243}:363"/>
</p:tagLst>
</file>

<file path=ppt/tags/tag22.xml><?xml version="1.0" encoding="utf-8"?>
<p:tagLst xmlns:a="http://schemas.openxmlformats.org/drawingml/2006/main" xmlns:r="http://schemas.openxmlformats.org/officeDocument/2006/relationships" xmlns:p="http://schemas.openxmlformats.org/presentationml/2006/main">
  <p:tag name="GENSWF_SLIDE_UID" val="{36C46E10-52D3-49D1-B187-95A6343B3681}:311"/>
</p:tagLst>
</file>

<file path=ppt/tags/tag23.xml><?xml version="1.0" encoding="utf-8"?>
<p:tagLst xmlns:a="http://schemas.openxmlformats.org/drawingml/2006/main" xmlns:r="http://schemas.openxmlformats.org/officeDocument/2006/relationships" xmlns:p="http://schemas.openxmlformats.org/presentationml/2006/main">
  <p:tag name="GENSWF_SLIDE_UID" val="{604005D4-649B-4754-946A-C59368F1151A}:385"/>
</p:tagLst>
</file>

<file path=ppt/tags/tag24.xml><?xml version="1.0" encoding="utf-8"?>
<p:tagLst xmlns:a="http://schemas.openxmlformats.org/drawingml/2006/main" xmlns:r="http://schemas.openxmlformats.org/officeDocument/2006/relationships" xmlns:p="http://schemas.openxmlformats.org/presentationml/2006/main">
  <p:tag name="GENSWF_SLIDE_UID" val="{FF509F7B-F600-46AE-909F-467722294AE9}:389"/>
</p:tagLst>
</file>

<file path=ppt/tags/tag3.xml><?xml version="1.0" encoding="utf-8"?>
<p:tagLst xmlns:a="http://schemas.openxmlformats.org/drawingml/2006/main" xmlns:r="http://schemas.openxmlformats.org/officeDocument/2006/relationships" xmlns:p="http://schemas.openxmlformats.org/presentationml/2006/main">
  <p:tag name="GENSWF_SLIDE_UID" val="{763B5A44-12BD-45A8-A0A1-D6F8BC1E4081}:291"/>
</p:tagLst>
</file>

<file path=ppt/tags/tag4.xml><?xml version="1.0" encoding="utf-8"?>
<p:tagLst xmlns:a="http://schemas.openxmlformats.org/drawingml/2006/main" xmlns:r="http://schemas.openxmlformats.org/officeDocument/2006/relationships" xmlns:p="http://schemas.openxmlformats.org/presentationml/2006/main">
  <p:tag name="GENSWF_SLIDE_UID" val="{7CA5DBFE-5928-4751-913D-5F25050EF4C6}:269"/>
</p:tagLst>
</file>

<file path=ppt/tags/tag5.xml><?xml version="1.0" encoding="utf-8"?>
<p:tagLst xmlns:a="http://schemas.openxmlformats.org/drawingml/2006/main" xmlns:r="http://schemas.openxmlformats.org/officeDocument/2006/relationships" xmlns:p="http://schemas.openxmlformats.org/presentationml/2006/main">
  <p:tag name="GENSWF_SLIDE_UID" val="{BD03F05F-61A6-4CDA-A9AB-71E5446BC2B5}:293"/>
</p:tagLst>
</file>

<file path=ppt/tags/tag6.xml><?xml version="1.0" encoding="utf-8"?>
<p:tagLst xmlns:a="http://schemas.openxmlformats.org/drawingml/2006/main" xmlns:r="http://schemas.openxmlformats.org/officeDocument/2006/relationships" xmlns:p="http://schemas.openxmlformats.org/presentationml/2006/main">
  <p:tag name="GENSWF_SLIDE_UID" val="{9934E4E0-32B3-48A1-8A75-38B53F70A523}:296"/>
</p:tagLst>
</file>

<file path=ppt/tags/tag7.xml><?xml version="1.0" encoding="utf-8"?>
<p:tagLst xmlns:a="http://schemas.openxmlformats.org/drawingml/2006/main" xmlns:r="http://schemas.openxmlformats.org/officeDocument/2006/relationships" xmlns:p="http://schemas.openxmlformats.org/presentationml/2006/main">
  <p:tag name="GENSWF_SLIDE_UID" val="{48FE8842-0D81-410B-ACD6-317BB47858A1}:294"/>
</p:tagLst>
</file>

<file path=ppt/tags/tag8.xml><?xml version="1.0" encoding="utf-8"?>
<p:tagLst xmlns:a="http://schemas.openxmlformats.org/drawingml/2006/main" xmlns:r="http://schemas.openxmlformats.org/officeDocument/2006/relationships" xmlns:p="http://schemas.openxmlformats.org/presentationml/2006/main">
  <p:tag name="GENSWF_SLIDE_UID" val="{DEC96445-FFC4-46DA-BE31-037E58052C76}:388"/>
</p:tagLst>
</file>

<file path=ppt/tags/tag9.xml><?xml version="1.0" encoding="utf-8"?>
<p:tagLst xmlns:a="http://schemas.openxmlformats.org/drawingml/2006/main" xmlns:r="http://schemas.openxmlformats.org/officeDocument/2006/relationships" xmlns:p="http://schemas.openxmlformats.org/presentationml/2006/main">
  <p:tag name="GENSWF_SLIDE_UID" val="{56A4A6B7-38D1-4DA2-9B0C-2F855B1BAEDC}:390"/>
</p:tagLst>
</file>

<file path=ppt/theme/theme1.xml><?xml version="1.0" encoding="utf-8"?>
<a:theme xmlns:a="http://schemas.openxmlformats.org/drawingml/2006/main" name="Räddningstjänsten Storgöteborg">
  <a:themeElements>
    <a:clrScheme name="RSGBG_colors">
      <a:dk1>
        <a:sysClr val="windowText" lastClr="000000"/>
      </a:dk1>
      <a:lt1>
        <a:sysClr val="window" lastClr="FFFFFF"/>
      </a:lt1>
      <a:dk2>
        <a:srgbClr val="000000"/>
      </a:dk2>
      <a:lt2>
        <a:srgbClr val="F0F0F0"/>
      </a:lt2>
      <a:accent1>
        <a:srgbClr val="002855"/>
      </a:accent1>
      <a:accent2>
        <a:srgbClr val="EF3340"/>
      </a:accent2>
      <a:accent3>
        <a:srgbClr val="FFCD00"/>
      </a:accent3>
      <a:accent4>
        <a:srgbClr val="58A198"/>
      </a:accent4>
      <a:accent5>
        <a:srgbClr val="CBC2B9"/>
      </a:accent5>
      <a:accent6>
        <a:srgbClr val="AE6C56"/>
      </a:accent6>
      <a:hlink>
        <a:srgbClr val="002855"/>
      </a:hlink>
      <a:folHlink>
        <a:srgbClr val="EF3340"/>
      </a:folHlink>
    </a:clrScheme>
    <a:fontScheme name="RSGBG_fonts_PP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SG.potx" id="{838C0EE2-ECC3-4DE3-AADB-BB9CA4637FAB}" vid="{819F3DA8-937C-415C-B496-AE436F6C7CD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28578</TotalTime>
  <Words>2692</Words>
  <Application>Microsoft Office PowerPoint</Application>
  <PresentationFormat>Bredbild</PresentationFormat>
  <Paragraphs>500</Paragraphs>
  <Slides>23</Slides>
  <Notes>22</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23</vt:i4>
      </vt:variant>
    </vt:vector>
  </HeadingPairs>
  <TitlesOfParts>
    <vt:vector size="33" baseType="lpstr">
      <vt:lpstr>Arial</vt:lpstr>
      <vt:lpstr>Calibri</vt:lpstr>
      <vt:lpstr>Calibri Light</vt:lpstr>
      <vt:lpstr>Cambria</vt:lpstr>
      <vt:lpstr>Museo 500</vt:lpstr>
      <vt:lpstr>Museo 700</vt:lpstr>
      <vt:lpstr>Systemtypsnitt normalt</vt:lpstr>
      <vt:lpstr>Work Sans</vt:lpstr>
      <vt:lpstr>Work Sans Medium</vt:lpstr>
      <vt:lpstr>Räddningstjänsten Storgöteborg</vt:lpstr>
      <vt:lpstr>Första hjälpen</vt:lpstr>
      <vt:lpstr>Bedömningsmodellen: L-ABCDE</vt:lpstr>
      <vt:lpstr>PowerPoint-presentation</vt:lpstr>
      <vt:lpstr>PowerPoint-presentation</vt:lpstr>
      <vt:lpstr>Livsfarligt läge</vt:lpstr>
      <vt:lpstr>Andning</vt:lpstr>
      <vt:lpstr>Andning</vt:lpstr>
      <vt:lpstr>Stabilt sidoläge</vt:lpstr>
      <vt:lpstr>Främmande föremål</vt:lpstr>
      <vt:lpstr> Bedöm andning</vt:lpstr>
      <vt:lpstr>Hjärt- och lungräddning</vt:lpstr>
      <vt:lpstr>Hjärt- och lungräddning</vt:lpstr>
      <vt:lpstr>Hjärt- och lungräddning</vt:lpstr>
      <vt:lpstr> Cirkulation</vt:lpstr>
      <vt:lpstr> Cirkulation</vt:lpstr>
      <vt:lpstr> Cirkulation</vt:lpstr>
      <vt:lpstr> Dysfunktion</vt:lpstr>
      <vt:lpstr> Dysfunktion</vt:lpstr>
      <vt:lpstr>PowerPoint-presentation</vt:lpstr>
      <vt:lpstr> Exponering</vt:lpstr>
      <vt:lpstr> Exponering</vt:lpstr>
      <vt:lpstr> Åtgärd: Exponering</vt:lpstr>
      <vt:lpstr>Nu är du klar!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FH repetition 2023</dc:title>
  <dc:creator>Ludwig Stockman</dc:creator>
  <cp:lastModifiedBy>Emil Rydh</cp:lastModifiedBy>
  <cp:revision>36</cp:revision>
  <dcterms:created xsi:type="dcterms:W3CDTF">2023-06-14T09:22:56Z</dcterms:created>
  <dcterms:modified xsi:type="dcterms:W3CDTF">2023-10-05T12:46:26Z</dcterms:modified>
</cp:coreProperties>
</file>